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2"/>
  </p:notesMasterIdLst>
  <p:handoutMasterIdLst>
    <p:handoutMasterId r:id="rId73"/>
  </p:handoutMasterIdLst>
  <p:sldIdLst>
    <p:sldId id="315" r:id="rId5"/>
    <p:sldId id="316" r:id="rId6"/>
    <p:sldId id="292" r:id="rId7"/>
    <p:sldId id="263" r:id="rId8"/>
    <p:sldId id="324" r:id="rId9"/>
    <p:sldId id="330" r:id="rId10"/>
    <p:sldId id="308" r:id="rId11"/>
    <p:sldId id="325" r:id="rId12"/>
    <p:sldId id="300" r:id="rId13"/>
    <p:sldId id="302" r:id="rId14"/>
    <p:sldId id="301" r:id="rId15"/>
    <p:sldId id="305" r:id="rId16"/>
    <p:sldId id="335" r:id="rId17"/>
    <p:sldId id="336" r:id="rId18"/>
    <p:sldId id="338" r:id="rId19"/>
    <p:sldId id="343" r:id="rId20"/>
    <p:sldId id="344" r:id="rId21"/>
    <p:sldId id="345" r:id="rId22"/>
    <p:sldId id="346" r:id="rId23"/>
    <p:sldId id="347" r:id="rId24"/>
    <p:sldId id="348" r:id="rId25"/>
    <p:sldId id="349" r:id="rId26"/>
    <p:sldId id="295" r:id="rId27"/>
    <p:sldId id="334" r:id="rId28"/>
    <p:sldId id="296" r:id="rId29"/>
    <p:sldId id="298" r:id="rId30"/>
    <p:sldId id="306" r:id="rId31"/>
    <p:sldId id="337" r:id="rId32"/>
    <p:sldId id="317" r:id="rId33"/>
    <p:sldId id="304" r:id="rId34"/>
    <p:sldId id="341" r:id="rId35"/>
    <p:sldId id="342" r:id="rId36"/>
    <p:sldId id="318" r:id="rId37"/>
    <p:sldId id="307" r:id="rId38"/>
    <p:sldId id="319" r:id="rId39"/>
    <p:sldId id="321" r:id="rId40"/>
    <p:sldId id="326" r:id="rId41"/>
    <p:sldId id="339" r:id="rId42"/>
    <p:sldId id="340" r:id="rId43"/>
    <p:sldId id="320" r:id="rId44"/>
    <p:sldId id="322" r:id="rId45"/>
    <p:sldId id="323" r:id="rId46"/>
    <p:sldId id="327" r:id="rId47"/>
    <p:sldId id="328" r:id="rId48"/>
    <p:sldId id="279" r:id="rId49"/>
    <p:sldId id="288" r:id="rId50"/>
    <p:sldId id="281" r:id="rId51"/>
    <p:sldId id="329" r:id="rId52"/>
    <p:sldId id="331" r:id="rId53"/>
    <p:sldId id="332" r:id="rId54"/>
    <p:sldId id="266" r:id="rId55"/>
    <p:sldId id="262" r:id="rId56"/>
    <p:sldId id="286" r:id="rId57"/>
    <p:sldId id="267" r:id="rId58"/>
    <p:sldId id="268" r:id="rId59"/>
    <p:sldId id="269" r:id="rId60"/>
    <p:sldId id="270" r:id="rId61"/>
    <p:sldId id="271" r:id="rId62"/>
    <p:sldId id="272" r:id="rId63"/>
    <p:sldId id="287" r:id="rId64"/>
    <p:sldId id="274" r:id="rId65"/>
    <p:sldId id="275" r:id="rId66"/>
    <p:sldId id="276" r:id="rId67"/>
    <p:sldId id="278" r:id="rId68"/>
    <p:sldId id="282" r:id="rId69"/>
    <p:sldId id="283" r:id="rId70"/>
    <p:sldId id="284" r:id="rId7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5"/>
            <p14:sldId id="316"/>
            <p14:sldId id="292"/>
            <p14:sldId id="263"/>
            <p14:sldId id="324"/>
            <p14:sldId id="330"/>
          </p14:sldIdLst>
        </p14:section>
        <p14:section name="Market Overview" id="{C67EEAD2-6F57-46A7-BD53-2643F85BA06F}">
          <p14:sldIdLst>
            <p14:sldId id="308"/>
            <p14:sldId id="325"/>
            <p14:sldId id="300"/>
            <p14:sldId id="302"/>
            <p14:sldId id="301"/>
            <p14:sldId id="305"/>
            <p14:sldId id="335"/>
            <p14:sldId id="336"/>
            <p14:sldId id="338"/>
          </p14:sldIdLst>
        </p14:section>
        <p14:section name="Why Wind Power" id="{A84017D6-3957-4133-ADE4-C18CD21D262E}">
          <p14:sldIdLst>
            <p14:sldId id="343"/>
            <p14:sldId id="344"/>
            <p14:sldId id="345"/>
            <p14:sldId id="346"/>
            <p14:sldId id="347"/>
            <p14:sldId id="348"/>
            <p14:sldId id="349"/>
          </p14:sldIdLst>
        </p14:section>
        <p14:section name="Untitled Section" id="{55C9A3E5-3F85-4871-B798-EE91D075CEA7}">
          <p14:sldIdLst>
            <p14:sldId id="295"/>
            <p14:sldId id="334"/>
            <p14:sldId id="296"/>
            <p14:sldId id="298"/>
            <p14:sldId id="306"/>
            <p14:sldId id="337"/>
            <p14:sldId id="317"/>
            <p14:sldId id="304"/>
            <p14:sldId id="341"/>
            <p14:sldId id="342"/>
            <p14:sldId id="318"/>
            <p14:sldId id="307"/>
            <p14:sldId id="319"/>
            <p14:sldId id="321"/>
            <p14:sldId id="326"/>
            <p14:sldId id="339"/>
            <p14:sldId id="340"/>
            <p14:sldId id="320"/>
            <p14:sldId id="322"/>
            <p14:sldId id="323"/>
            <p14:sldId id="327"/>
            <p14:sldId id="328"/>
            <p14:sldId id="279"/>
            <p14:sldId id="288"/>
            <p14:sldId id="281"/>
            <p14:sldId id="329"/>
            <p14:sldId id="331"/>
            <p14:sldId id="332"/>
            <p14:sldId id="266"/>
            <p14:sldId id="262"/>
            <p14:sldId id="286"/>
            <p14:sldId id="267"/>
            <p14:sldId id="268"/>
            <p14:sldId id="269"/>
            <p14:sldId id="270"/>
            <p14:sldId id="271"/>
            <p14:sldId id="272"/>
            <p14:sldId id="287"/>
            <p14:sldId id="274"/>
            <p14:sldId id="275"/>
            <p14:sldId id="276"/>
            <p14:sldId id="278"/>
            <p14:sldId id="282"/>
            <p14:sldId id="283"/>
            <p14:sldId id="284"/>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ED8A4"/>
    <a:srgbClr val="CC6600"/>
    <a:srgbClr val="4D4D4D"/>
    <a:srgbClr val="FDFDBC"/>
    <a:srgbClr val="006F83"/>
    <a:srgbClr val="7A0000"/>
    <a:srgbClr val="AF6666"/>
    <a:srgbClr val="3D8C41"/>
    <a:srgbClr val="32A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0" autoAdjust="0"/>
    <p:restoredTop sz="90661" autoAdjust="0"/>
  </p:normalViewPr>
  <p:slideViewPr>
    <p:cSldViewPr snapToGrid="0" showGuides="1">
      <p:cViewPr>
        <p:scale>
          <a:sx n="75" d="100"/>
          <a:sy n="75" d="100"/>
        </p:scale>
        <p:origin x="867" y="273"/>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smtClean="0">
                <a:effectLst/>
              </a:rPr>
              <a:t>Renewable energy generation, U.S.</a:t>
            </a:r>
            <a:endParaRPr lang="en-SG" sz="1600" dirty="0">
              <a:effectLst/>
            </a:endParaRP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ser>
        <c:dLbls>
          <c:showLegendKey val="0"/>
          <c:showVal val="0"/>
          <c:showCatName val="0"/>
          <c:showSerName val="0"/>
          <c:showPercent val="0"/>
          <c:showBubbleSize val="0"/>
        </c:dLbls>
        <c:smooth val="0"/>
        <c:axId val="-785217040"/>
        <c:axId val="-785221392"/>
      </c:lineChart>
      <c:catAx>
        <c:axId val="-785217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85221392"/>
        <c:crosses val="autoZero"/>
        <c:auto val="1"/>
        <c:lblAlgn val="ctr"/>
        <c:lblOffset val="100"/>
        <c:noMultiLvlLbl val="0"/>
      </c:catAx>
      <c:valAx>
        <c:axId val="-78522139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85217040"/>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smtClean="0">
                <a:solidFill>
                  <a:srgbClr val="000000"/>
                </a:solidFill>
              </a:rPr>
              <a:t>Growth of solar</a:t>
            </a:r>
            <a:r>
              <a:rPr lang="en-SG" sz="1400" b="1" baseline="0" dirty="0" smtClean="0">
                <a:solidFill>
                  <a:srgbClr val="000000"/>
                </a:solidFill>
              </a:rPr>
              <a:t> energy vs. wind energy</a:t>
            </a:r>
            <a:endParaRPr lang="en-SG" sz="1400" b="1" dirty="0">
              <a:solidFill>
                <a:srgbClr val="000000"/>
              </a:solidFill>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ser>
        <c:dLbls>
          <c:showLegendKey val="0"/>
          <c:showVal val="0"/>
          <c:showCatName val="0"/>
          <c:showSerName val="0"/>
          <c:showPercent val="0"/>
          <c:showBubbleSize val="0"/>
        </c:dLbls>
        <c:smooth val="0"/>
        <c:axId val="-2058209904"/>
        <c:axId val="-2058205552"/>
      </c:lineChart>
      <c:catAx>
        <c:axId val="-205820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8205552"/>
        <c:crosses val="autoZero"/>
        <c:auto val="1"/>
        <c:lblAlgn val="ctr"/>
        <c:lblOffset val="100"/>
        <c:noMultiLvlLbl val="0"/>
      </c:catAx>
      <c:valAx>
        <c:axId val="-20582055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8209904"/>
        <c:crosses val="autoZero"/>
        <c:crossBetween val="between"/>
        <c:dispUnits>
          <c:builtInUnit val="billions"/>
          <c:dispUnitsLbl>
            <c:layout/>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xmlns:c16r2="http://schemas.microsoft.com/office/drawing/2015/06/char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xmlns:c16r2="http://schemas.microsoft.com/office/drawing/2015/06/char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xmlns:c16r2="http://schemas.microsoft.com/office/drawing/2015/06/char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778666272"/>
        <c:axId val="-778671168"/>
      </c:barChart>
      <c:catAx>
        <c:axId val="-77866627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78671168"/>
        <c:crosses val="autoZero"/>
        <c:auto val="1"/>
        <c:lblAlgn val="ctr"/>
        <c:lblOffset val="100"/>
        <c:noMultiLvlLbl val="0"/>
      </c:catAx>
      <c:valAx>
        <c:axId val="-778671168"/>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78666272"/>
        <c:crosses val="autoZero"/>
        <c:crossBetween val="between"/>
        <c:majorUnit val="100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xmlns:c16r2="http://schemas.microsoft.com/office/drawing/2015/06/char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xmlns:c16r2="http://schemas.microsoft.com/office/drawing/2015/06/char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xmlns:c16r2="http://schemas.microsoft.com/office/drawing/2015/06/char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smtClean="0">
                <a:solidFill>
                  <a:srgbClr val="000000"/>
                </a:solidFill>
                <a:latin typeface="+mn-lt"/>
                <a:ea typeface="+mn-ea"/>
                <a:cs typeface="+mn-cs"/>
              </a:rPr>
              <a:t>Annual Energy Generation &amp; Storage </a:t>
            </a:r>
            <a:r>
              <a:rPr lang="en-SG" sz="1600" b="1" i="0" u="none" strike="noStrike" kern="1200" spc="0" baseline="0" dirty="0" smtClean="0">
                <a:solidFill>
                  <a:srgbClr val="000000"/>
                </a:solidFill>
                <a:latin typeface="+mn-lt"/>
                <a:ea typeface="+mn-ea"/>
                <a:cs typeface="+mn-cs"/>
              </a:rPr>
              <a:t>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ser>
        <c:dLbls>
          <c:showLegendKey val="0"/>
          <c:showVal val="0"/>
          <c:showCatName val="0"/>
          <c:showSerName val="0"/>
          <c:showPercent val="0"/>
          <c:showBubbleSize val="0"/>
        </c:dLbls>
        <c:gapWidth val="90"/>
        <c:overlap val="100"/>
        <c:axId val="-778676608"/>
        <c:axId val="-778663008"/>
      </c:barChart>
      <c:catAx>
        <c:axId val="-778676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63008"/>
        <c:crosses val="autoZero"/>
        <c:auto val="1"/>
        <c:lblAlgn val="ctr"/>
        <c:lblOffset val="100"/>
        <c:noMultiLvlLbl val="0"/>
      </c:catAx>
      <c:valAx>
        <c:axId val="-77866300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smtClean="0">
                    <a:solidFill>
                      <a:srgbClr val="000000"/>
                    </a:solidFill>
                  </a:rPr>
                  <a:t>GW</a:t>
                </a:r>
                <a:endParaRPr lang="en-SG" sz="1200" dirty="0">
                  <a:solidFill>
                    <a:srgbClr val="000000"/>
                  </a:solidFill>
                </a:endParaRP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7660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smtClean="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ser>
        <c:dLbls>
          <c:showLegendKey val="0"/>
          <c:showVal val="0"/>
          <c:showCatName val="0"/>
          <c:showSerName val="0"/>
          <c:showPercent val="0"/>
          <c:showBubbleSize val="0"/>
        </c:dLbls>
        <c:gapWidth val="100"/>
        <c:overlap val="100"/>
        <c:axId val="-778670624"/>
        <c:axId val="-778669536"/>
      </c:barChart>
      <c:catAx>
        <c:axId val="-77867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69536"/>
        <c:crosses val="autoZero"/>
        <c:auto val="1"/>
        <c:lblAlgn val="ctr"/>
        <c:lblOffset val="100"/>
        <c:noMultiLvlLbl val="0"/>
      </c:catAx>
      <c:valAx>
        <c:axId val="-77866953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70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SG" b="1" dirty="0" smtClean="0"/>
              <a:t>Net Energy</a:t>
            </a:r>
            <a:r>
              <a:rPr lang="en-SG" b="1" baseline="0" dirty="0" smtClean="0"/>
              <a:t> Generation – All Sources (2012-2022, in ‘000s MW)</a:t>
            </a:r>
            <a:endParaRPr lang="en-SG" b="1" dirty="0"/>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534615238312602E-2"/>
          <c:y val="0.1285225372057974"/>
          <c:w val="0.91418036060709806"/>
          <c:h val="0.69057862202384646"/>
        </c:manualLayout>
      </c:layout>
      <c:lineChart>
        <c:grouping val="standard"/>
        <c:varyColors val="0"/>
        <c:ser>
          <c:idx val="0"/>
          <c:order val="0"/>
          <c:tx>
            <c:strRef>
              <c:f>Sheet1!$B$1</c:f>
              <c:strCache>
                <c:ptCount val="1"/>
                <c:pt idx="0">
                  <c:v>Coal</c:v>
                </c:pt>
              </c:strCache>
            </c:strRef>
          </c:tx>
          <c:spPr>
            <a:ln w="28575" cap="rnd">
              <a:solidFill>
                <a:schemeClr val="accent1"/>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1514043</c:v>
                </c:pt>
                <c:pt idx="1">
                  <c:v>1581115</c:v>
                </c:pt>
                <c:pt idx="2">
                  <c:v>1581710</c:v>
                </c:pt>
                <c:pt idx="3">
                  <c:v>1352398</c:v>
                </c:pt>
                <c:pt idx="4">
                  <c:v>1239149</c:v>
                </c:pt>
                <c:pt idx="5">
                  <c:v>1205835</c:v>
                </c:pt>
                <c:pt idx="6">
                  <c:v>1149487</c:v>
                </c:pt>
                <c:pt idx="7">
                  <c:v>964957</c:v>
                </c:pt>
                <c:pt idx="8">
                  <c:v>773393</c:v>
                </c:pt>
                <c:pt idx="9">
                  <c:v>897885</c:v>
                </c:pt>
                <c:pt idx="10">
                  <c:v>828993</c:v>
                </c:pt>
              </c:numCache>
            </c:numRef>
          </c:val>
          <c:smooth val="0"/>
        </c:ser>
        <c:ser>
          <c:idx val="1"/>
          <c:order val="1"/>
          <c:tx>
            <c:strRef>
              <c:f>Sheet1!$C$1</c:f>
              <c:strCache>
                <c:ptCount val="1"/>
                <c:pt idx="0">
                  <c:v>Petroleum
Liquids</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13403</c:v>
                </c:pt>
                <c:pt idx="1">
                  <c:v>13820</c:v>
                </c:pt>
                <c:pt idx="2">
                  <c:v>18276</c:v>
                </c:pt>
                <c:pt idx="3">
                  <c:v>17372</c:v>
                </c:pt>
                <c:pt idx="4">
                  <c:v>13008</c:v>
                </c:pt>
                <c:pt idx="5">
                  <c:v>12414</c:v>
                </c:pt>
                <c:pt idx="6">
                  <c:v>16245</c:v>
                </c:pt>
                <c:pt idx="7">
                  <c:v>11522</c:v>
                </c:pt>
                <c:pt idx="8">
                  <c:v>9662</c:v>
                </c:pt>
                <c:pt idx="9">
                  <c:v>11665</c:v>
                </c:pt>
                <c:pt idx="10">
                  <c:v>16274</c:v>
                </c:pt>
              </c:numCache>
            </c:numRef>
          </c:val>
          <c:smooth val="0"/>
        </c:ser>
        <c:ser>
          <c:idx val="2"/>
          <c:order val="2"/>
          <c:tx>
            <c:strRef>
              <c:f>Sheet1!$D$1</c:f>
              <c:strCache>
                <c:ptCount val="1"/>
                <c:pt idx="0">
                  <c:v>Petroleum
Coke</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9787</c:v>
                </c:pt>
                <c:pt idx="1">
                  <c:v>13344</c:v>
                </c:pt>
                <c:pt idx="2">
                  <c:v>11955</c:v>
                </c:pt>
                <c:pt idx="3">
                  <c:v>10877</c:v>
                </c:pt>
                <c:pt idx="4">
                  <c:v>11197</c:v>
                </c:pt>
                <c:pt idx="5">
                  <c:v>8976</c:v>
                </c:pt>
                <c:pt idx="6">
                  <c:v>8981</c:v>
                </c:pt>
                <c:pt idx="7">
                  <c:v>6819</c:v>
                </c:pt>
                <c:pt idx="8">
                  <c:v>7679</c:v>
                </c:pt>
                <c:pt idx="9">
                  <c:v>7511</c:v>
                </c:pt>
                <c:pt idx="10">
                  <c:v>7109</c:v>
                </c:pt>
              </c:numCache>
            </c:numRef>
          </c:val>
          <c:smooth val="0"/>
        </c:ser>
        <c:ser>
          <c:idx val="3"/>
          <c:order val="3"/>
          <c:tx>
            <c:strRef>
              <c:f>Sheet1!$E$1</c:f>
              <c:strCache>
                <c:ptCount val="1"/>
                <c:pt idx="0">
                  <c:v>Natural
Gas</c:v>
                </c:pt>
              </c:strCache>
            </c:strRef>
          </c:tx>
          <c:spPr>
            <a:ln w="28575" cap="rnd">
              <a:solidFill>
                <a:schemeClr val="accent4"/>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1225894</c:v>
                </c:pt>
                <c:pt idx="1">
                  <c:v>1124836</c:v>
                </c:pt>
                <c:pt idx="2">
                  <c:v>1126635</c:v>
                </c:pt>
                <c:pt idx="3">
                  <c:v>1334668</c:v>
                </c:pt>
                <c:pt idx="4">
                  <c:v>1379271</c:v>
                </c:pt>
                <c:pt idx="5">
                  <c:v>1297703</c:v>
                </c:pt>
                <c:pt idx="6">
                  <c:v>1471843</c:v>
                </c:pt>
                <c:pt idx="7">
                  <c:v>1588533</c:v>
                </c:pt>
                <c:pt idx="8">
                  <c:v>1626790</c:v>
                </c:pt>
                <c:pt idx="9">
                  <c:v>1579361</c:v>
                </c:pt>
                <c:pt idx="10">
                  <c:v>1689465</c:v>
                </c:pt>
              </c:numCache>
            </c:numRef>
          </c:val>
          <c:smooth val="0"/>
        </c:ser>
        <c:ser>
          <c:idx val="4"/>
          <c:order val="4"/>
          <c:tx>
            <c:strRef>
              <c:f>Sheet1!$F$1</c:f>
              <c:strCache>
                <c:ptCount val="1"/>
                <c:pt idx="0">
                  <c:v>Other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11898</c:v>
                </c:pt>
                <c:pt idx="1">
                  <c:v>12853</c:v>
                </c:pt>
                <c:pt idx="2">
                  <c:v>12022</c:v>
                </c:pt>
                <c:pt idx="3">
                  <c:v>13117</c:v>
                </c:pt>
                <c:pt idx="4">
                  <c:v>12807</c:v>
                </c:pt>
                <c:pt idx="5">
                  <c:v>12469</c:v>
                </c:pt>
                <c:pt idx="6">
                  <c:v>13463</c:v>
                </c:pt>
                <c:pt idx="7">
                  <c:v>12591</c:v>
                </c:pt>
                <c:pt idx="8">
                  <c:v>11818</c:v>
                </c:pt>
                <c:pt idx="9">
                  <c:v>11397</c:v>
                </c:pt>
                <c:pt idx="10">
                  <c:v>11884</c:v>
                </c:pt>
              </c:numCache>
            </c:numRef>
          </c:val>
          <c:smooth val="0"/>
        </c:ser>
        <c:ser>
          <c:idx val="5"/>
          <c:order val="5"/>
          <c:tx>
            <c:strRef>
              <c:f>Sheet1!$G$1</c:f>
              <c:strCache>
                <c:ptCount val="1"/>
                <c:pt idx="0">
                  <c:v>Nuclear</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769331</c:v>
                </c:pt>
                <c:pt idx="1">
                  <c:v>789016</c:v>
                </c:pt>
                <c:pt idx="2">
                  <c:v>797166</c:v>
                </c:pt>
                <c:pt idx="3">
                  <c:v>797178</c:v>
                </c:pt>
                <c:pt idx="4">
                  <c:v>805694</c:v>
                </c:pt>
                <c:pt idx="5">
                  <c:v>804950</c:v>
                </c:pt>
                <c:pt idx="6">
                  <c:v>807084</c:v>
                </c:pt>
                <c:pt idx="7">
                  <c:v>809409</c:v>
                </c:pt>
                <c:pt idx="8">
                  <c:v>789879</c:v>
                </c:pt>
                <c:pt idx="9">
                  <c:v>778188</c:v>
                </c:pt>
                <c:pt idx="10">
                  <c:v>771537</c:v>
                </c:pt>
              </c:numCache>
            </c:numRef>
          </c:val>
          <c:smooth val="0"/>
        </c:ser>
        <c:ser>
          <c:idx val="6"/>
          <c:order val="6"/>
          <c:tx>
            <c:strRef>
              <c:f>Sheet1!$H$1</c:f>
              <c:strCache>
                <c:ptCount val="1"/>
                <c:pt idx="0">
                  <c:v>Hydroelectric
Conventional</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ser>
        <c:ser>
          <c:idx val="7"/>
          <c:order val="7"/>
          <c:tx>
            <c:strRef>
              <c:f>Sheet1!$I$1</c:f>
              <c:strCache>
                <c:ptCount val="1"/>
                <c:pt idx="0">
                  <c:v>Solar</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4327</c:v>
                </c:pt>
                <c:pt idx="1">
                  <c:v>9036</c:v>
                </c:pt>
                <c:pt idx="2">
                  <c:v>17691</c:v>
                </c:pt>
                <c:pt idx="3">
                  <c:v>24893</c:v>
                </c:pt>
                <c:pt idx="4">
                  <c:v>36054</c:v>
                </c:pt>
                <c:pt idx="5">
                  <c:v>53287</c:v>
                </c:pt>
                <c:pt idx="6">
                  <c:v>63825</c:v>
                </c:pt>
                <c:pt idx="7">
                  <c:v>71937</c:v>
                </c:pt>
                <c:pt idx="8">
                  <c:v>89199</c:v>
                </c:pt>
                <c:pt idx="9">
                  <c:v>115258</c:v>
                </c:pt>
                <c:pt idx="10">
                  <c:v>145598</c:v>
                </c:pt>
              </c:numCache>
            </c:numRef>
          </c:val>
          <c:smooth val="0"/>
        </c:ser>
        <c:ser>
          <c:idx val="8"/>
          <c:order val="8"/>
          <c:tx>
            <c:strRef>
              <c:f>Sheet1!$J$1</c:f>
              <c:strCache>
                <c:ptCount val="1"/>
                <c:pt idx="0">
                  <c:v>Renewable
Sources
Excluding
Hydroelectric and Solar</c:v>
                </c:pt>
              </c:strCache>
            </c:strRef>
          </c:tx>
          <c:spPr>
            <a:ln w="76200" cap="rnd">
              <a:solidFill>
                <a:srgbClr val="FF0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214006</c:v>
                </c:pt>
                <c:pt idx="1">
                  <c:v>244472</c:v>
                </c:pt>
                <c:pt idx="2">
                  <c:v>261522</c:v>
                </c:pt>
                <c:pt idx="3">
                  <c:v>270268</c:v>
                </c:pt>
                <c:pt idx="4">
                  <c:v>305579</c:v>
                </c:pt>
                <c:pt idx="5">
                  <c:v>332963</c:v>
                </c:pt>
                <c:pt idx="6">
                  <c:v>350467</c:v>
                </c:pt>
                <c:pt idx="7">
                  <c:v>368862</c:v>
                </c:pt>
                <c:pt idx="8">
                  <c:v>408539</c:v>
                </c:pt>
                <c:pt idx="9">
                  <c:v>448424</c:v>
                </c:pt>
                <c:pt idx="10">
                  <c:v>505272</c:v>
                </c:pt>
              </c:numCache>
            </c:numRef>
          </c:val>
          <c:smooth val="0"/>
        </c:ser>
        <c:ser>
          <c:idx val="9"/>
          <c:order val="9"/>
          <c:tx>
            <c:strRef>
              <c:f>Sheet1!$K$1</c:f>
              <c:strCache>
                <c:ptCount val="1"/>
                <c:pt idx="0">
                  <c:v>Hydroelectric
Pumped
Storage</c:v>
                </c:pt>
              </c:strCache>
            </c:strRef>
          </c:tx>
          <c:spPr>
            <a:ln w="28575" cap="rnd">
              <a:solidFill>
                <a:schemeClr val="accent4">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Sheet1!$K$2:$K$12</c:f>
              <c:numCache>
                <c:formatCode>_-* #,##0_-;\-* #,##0_-;_-* "-"??_-;_-@_-</c:formatCode>
                <c:ptCount val="11"/>
                <c:pt idx="0">
                  <c:v>-4950</c:v>
                </c:pt>
                <c:pt idx="1">
                  <c:v>-4681</c:v>
                </c:pt>
                <c:pt idx="2">
                  <c:v>-6174</c:v>
                </c:pt>
                <c:pt idx="3">
                  <c:v>-5091</c:v>
                </c:pt>
                <c:pt idx="4">
                  <c:v>-6686</c:v>
                </c:pt>
                <c:pt idx="5">
                  <c:v>-6495</c:v>
                </c:pt>
                <c:pt idx="6">
                  <c:v>-5905</c:v>
                </c:pt>
                <c:pt idx="7">
                  <c:v>-5261</c:v>
                </c:pt>
                <c:pt idx="8">
                  <c:v>-5321</c:v>
                </c:pt>
                <c:pt idx="9">
                  <c:v>-5112</c:v>
                </c:pt>
                <c:pt idx="10">
                  <c:v>-6034</c:v>
                </c:pt>
              </c:numCache>
            </c:numRef>
          </c:val>
          <c:smooth val="0"/>
        </c:ser>
        <c:ser>
          <c:idx val="10"/>
          <c:order val="10"/>
          <c:tx>
            <c:strRef>
              <c:f>Sheet1!$L$1</c:f>
              <c:strCache>
                <c:ptCount val="1"/>
                <c:pt idx="0">
                  <c:v>Other</c:v>
                </c:pt>
              </c:strCache>
            </c:strRef>
          </c:tx>
          <c:spPr>
            <a:ln w="28575" cap="rnd">
              <a:solidFill>
                <a:schemeClr val="accent5">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Sheet1!$L$2:$L$12</c:f>
              <c:numCache>
                <c:formatCode>_-* #,##0_-;\-* #,##0_-;_-* "-"??_-;_-@_-</c:formatCode>
                <c:ptCount val="11"/>
                <c:pt idx="0">
                  <c:v>13787</c:v>
                </c:pt>
                <c:pt idx="1">
                  <c:v>13588</c:v>
                </c:pt>
                <c:pt idx="2">
                  <c:v>13393</c:v>
                </c:pt>
                <c:pt idx="3">
                  <c:v>13955</c:v>
                </c:pt>
                <c:pt idx="4">
                  <c:v>13689</c:v>
                </c:pt>
                <c:pt idx="5">
                  <c:v>13008</c:v>
                </c:pt>
                <c:pt idx="6">
                  <c:v>12973</c:v>
                </c:pt>
                <c:pt idx="7">
                  <c:v>13331</c:v>
                </c:pt>
                <c:pt idx="8">
                  <c:v>12855</c:v>
                </c:pt>
                <c:pt idx="9">
                  <c:v>12140</c:v>
                </c:pt>
                <c:pt idx="10">
                  <c:v>11038</c:v>
                </c:pt>
              </c:numCache>
            </c:numRef>
          </c:val>
          <c:smooth val="0"/>
        </c:ser>
        <c:dLbls>
          <c:showLegendKey val="0"/>
          <c:showVal val="0"/>
          <c:showCatName val="0"/>
          <c:showSerName val="0"/>
          <c:showPercent val="0"/>
          <c:showBubbleSize val="0"/>
        </c:dLbls>
        <c:smooth val="0"/>
        <c:axId val="-576077008"/>
        <c:axId val="-576076464"/>
      </c:lineChart>
      <c:catAx>
        <c:axId val="-57607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6076464"/>
        <c:crosses val="autoZero"/>
        <c:auto val="1"/>
        <c:lblAlgn val="ctr"/>
        <c:lblOffset val="100"/>
        <c:noMultiLvlLbl val="0"/>
      </c:catAx>
      <c:valAx>
        <c:axId val="-57607646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6077008"/>
        <c:crosses val="autoZero"/>
        <c:crossBetween val="between"/>
      </c:valAx>
      <c:spPr>
        <a:noFill/>
        <a:ln>
          <a:noFill/>
        </a:ln>
        <a:effectLst/>
      </c:spPr>
    </c:plotArea>
    <c:legend>
      <c:legendPos val="b"/>
      <c:layout>
        <c:manualLayout>
          <c:xMode val="edge"/>
          <c:yMode val="edge"/>
          <c:x val="1.7994027920422991E-2"/>
          <c:y val="0.85919826247154008"/>
          <c:w val="0.97005059150214923"/>
          <c:h val="0.139147544962032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SG" b="1" dirty="0" smtClean="0"/>
              <a:t>Net Energy</a:t>
            </a:r>
            <a:r>
              <a:rPr lang="en-SG" b="1" baseline="0" dirty="0" smtClean="0"/>
              <a:t> Generation – Renewable Sources (2012-2022, in ‘000s MW)</a:t>
            </a:r>
            <a:endParaRPr lang="en-SG" b="1" dirty="0"/>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534615238312602E-2"/>
          <c:y val="0.1285225372057974"/>
          <c:w val="0.91418036060709806"/>
          <c:h val="0.69057862202384646"/>
        </c:manualLayout>
      </c:layout>
      <c:lineChart>
        <c:grouping val="standard"/>
        <c:varyColors val="0"/>
        <c:ser>
          <c:idx val="0"/>
          <c:order val="0"/>
          <c:tx>
            <c:strRef>
              <c:f>Sheet1!$B$1</c:f>
              <c:strCache>
                <c:ptCount val="1"/>
                <c:pt idx="0">
                  <c:v>Wind</c:v>
                </c:pt>
              </c:strCache>
            </c:strRef>
          </c:tx>
          <c:spPr>
            <a:ln w="76200" cap="rnd">
              <a:solidFill>
                <a:srgbClr val="FF0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ser>
        <c:ser>
          <c:idx val="3"/>
          <c:order val="3"/>
          <c:tx>
            <c:strRef>
              <c:f>Sheet1!$E$1</c:f>
              <c:strCache>
                <c:ptCount val="1"/>
                <c:pt idx="0">
                  <c:v>Wood and
Wood-Derived
Fuels</c:v>
                </c:pt>
              </c:strCache>
            </c:strRef>
          </c:tx>
          <c:spPr>
            <a:ln w="28575" cap="rnd">
              <a:solidFill>
                <a:schemeClr val="accent4"/>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ser>
        <c:ser>
          <c:idx val="8"/>
          <c:order val="8"/>
          <c:tx>
            <c:strRef>
              <c:f>Sheet1!$J$1</c:f>
              <c:strCache>
                <c:ptCount val="1"/>
                <c:pt idx="0">
                  <c:v>Conventional
Hydroelectric</c:v>
                </c:pt>
              </c:strCache>
            </c:strRef>
          </c:tx>
          <c:spPr>
            <a:ln w="28575" cap="rnd">
              <a:solidFill>
                <a:schemeClr val="accent1"/>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ser>
        <c:dLbls>
          <c:showLegendKey val="0"/>
          <c:showVal val="0"/>
          <c:showCatName val="0"/>
          <c:showSerName val="0"/>
          <c:showPercent val="0"/>
          <c:showBubbleSize val="0"/>
        </c:dLbls>
        <c:smooth val="0"/>
        <c:axId val="-445140144"/>
        <c:axId val="-445142864"/>
      </c:lineChart>
      <c:catAx>
        <c:axId val="-44514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5142864"/>
        <c:crosses val="autoZero"/>
        <c:auto val="1"/>
        <c:lblAlgn val="ctr"/>
        <c:lblOffset val="100"/>
        <c:noMultiLvlLbl val="0"/>
      </c:catAx>
      <c:valAx>
        <c:axId val="-44514286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45140144"/>
        <c:crosses val="autoZero"/>
        <c:crossBetween val="between"/>
      </c:valAx>
      <c:spPr>
        <a:noFill/>
        <a:ln>
          <a:noFill/>
        </a:ln>
        <a:effectLst/>
      </c:spPr>
    </c:plotArea>
    <c:legend>
      <c:legendPos val="b"/>
      <c:layout>
        <c:manualLayout>
          <c:xMode val="edge"/>
          <c:yMode val="edge"/>
          <c:x val="1.7994027920422991E-2"/>
          <c:y val="0.85919826247154008"/>
          <c:w val="0.97005059150214923"/>
          <c:h val="0.139147544962032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778677152"/>
        <c:axId val="-778665184"/>
      </c:areaChart>
      <c:catAx>
        <c:axId val="-77867715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65184"/>
        <c:crosses val="autoZero"/>
        <c:auto val="1"/>
        <c:lblAlgn val="ctr"/>
        <c:lblOffset val="100"/>
        <c:noMultiLvlLbl val="0"/>
      </c:catAx>
      <c:valAx>
        <c:axId val="-7786651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78677152"/>
        <c:crosses val="autoZero"/>
        <c:crossBetween val="midCat"/>
      </c:valAx>
      <c:spPr>
        <a:noFill/>
        <a:ln>
          <a:noFill/>
        </a:ln>
        <a:effectLst/>
      </c:spPr>
    </c:plotArea>
    <c:legend>
      <c:legendPos val="b"/>
      <c:layout>
        <c:manualLayout>
          <c:xMode val="edge"/>
          <c:yMode val="edge"/>
          <c:x val="9.3762097805047215E-3"/>
          <c:y val="0.7993369173928021"/>
          <c:w val="0.96965194843139402"/>
          <c:h val="0.18213741909305453"/>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Renewable energy generation, World</a:t>
            </a:r>
          </a:p>
        </c:rich>
      </c:tx>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ser>
        <c:dLbls>
          <c:showLegendKey val="0"/>
          <c:showVal val="0"/>
          <c:showCatName val="0"/>
          <c:showSerName val="0"/>
          <c:showPercent val="0"/>
          <c:showBubbleSize val="0"/>
        </c:dLbls>
        <c:smooth val="0"/>
        <c:axId val="-856969968"/>
        <c:axId val="-856968336"/>
      </c:lineChart>
      <c:catAx>
        <c:axId val="-85696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56968336"/>
        <c:crosses val="autoZero"/>
        <c:auto val="1"/>
        <c:lblAlgn val="ctr"/>
        <c:lblOffset val="100"/>
        <c:noMultiLvlLbl val="0"/>
      </c:catAx>
      <c:valAx>
        <c:axId val="-85696833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569699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smtClean="0">
                <a:effectLst/>
              </a:rPr>
              <a:t>Renewable energy generation, U.S.</a:t>
            </a:r>
            <a:endParaRPr lang="en-SG" sz="1100" dirty="0">
              <a:effectLst/>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ser>
        <c:dLbls>
          <c:showLegendKey val="0"/>
          <c:showVal val="0"/>
          <c:showCatName val="0"/>
          <c:showSerName val="0"/>
          <c:showPercent val="0"/>
          <c:showBubbleSize val="0"/>
        </c:dLbls>
        <c:smooth val="0"/>
        <c:axId val="-856968880"/>
        <c:axId val="-856967792"/>
      </c:lineChart>
      <c:catAx>
        <c:axId val="-85696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56967792"/>
        <c:crosses val="autoZero"/>
        <c:auto val="1"/>
        <c:lblAlgn val="ctr"/>
        <c:lblOffset val="100"/>
        <c:noMultiLvlLbl val="0"/>
      </c:catAx>
      <c:valAx>
        <c:axId val="-85696779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569688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smtClean="0">
                <a:solidFill>
                  <a:srgbClr val="000000"/>
                </a:solidFill>
              </a:rPr>
              <a:t>Investment</a:t>
            </a:r>
            <a:r>
              <a:rPr lang="en-SG" sz="1400" b="1" baseline="0" dirty="0" smtClean="0">
                <a:solidFill>
                  <a:srgbClr val="000000"/>
                </a:solidFill>
              </a:rPr>
              <a:t> in renewable energy, by technology (USD)</a:t>
            </a:r>
            <a:endParaRPr lang="en-SG" sz="1400" b="1" dirty="0">
              <a:solidFill>
                <a:srgbClr val="000000"/>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856965616"/>
        <c:axId val="-856965072"/>
      </c:areaChart>
      <c:catAx>
        <c:axId val="-8569656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56965072"/>
        <c:crosses val="autoZero"/>
        <c:auto val="1"/>
        <c:lblAlgn val="ctr"/>
        <c:lblOffset val="100"/>
        <c:noMultiLvlLbl val="0"/>
      </c:catAx>
      <c:valAx>
        <c:axId val="-8569650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56965616"/>
        <c:crosses val="autoZero"/>
        <c:crossBetween val="midCat"/>
        <c:dispUnits>
          <c:builtInUnit val="billions"/>
          <c:dispUnitsLbl>
            <c:layout/>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3/21/2023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smtClean="0"/>
              <a:t>Hence we</a:t>
            </a:r>
            <a:r>
              <a:rPr lang="en-SG" baseline="0" dirty="0" smtClean="0"/>
              <a:t> should pivot from existing hydropower investments to wind power.</a:t>
            </a:r>
            <a:endParaRPr lang="en-SG" dirty="0" smtClean="0"/>
          </a:p>
          <a:p>
            <a:endParaRPr lang="en-SG" dirty="0" smtClean="0"/>
          </a:p>
          <a:p>
            <a:r>
              <a:rPr lang="en-SG" dirty="0" smtClean="0"/>
              <a:t>Source:</a:t>
            </a:r>
          </a:p>
          <a:p>
            <a:r>
              <a:rPr lang="en-SG" dirty="0" smtClean="0"/>
              <a:t>https</a:t>
            </a:r>
            <a:r>
              <a:rPr lang="en-SG" dirty="0" smtClean="0"/>
              <a:t>://ourworldindata.org/grapher/renewable-energy-gen</a:t>
            </a:r>
          </a:p>
          <a:p>
            <a:r>
              <a:rPr lang="en-SG" dirty="0" smtClean="0"/>
              <a:t>https://ourworldindata.org/grapher/modern-renewable-energy-consumption?country=~USA</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Over the last decade, wind represented 30% of total capacity additions.</a:t>
            </a:r>
            <a:r>
              <a:rPr lang="en-US" dirty="0" smtClean="0"/>
              <a:t> </a:t>
            </a:r>
          </a:p>
          <a:p>
            <a:pPr marL="171450" indent="-171450">
              <a:buFont typeface="Arial" panose="020B0604020202020204" pitchFamily="34" charset="0"/>
              <a:buChar char="•"/>
            </a:pPr>
            <a:r>
              <a:rPr lang="en-US" dirty="0" smtClean="0"/>
              <a:t>Wind power represented the second largest source of U.S. electric-power capacity additions in 2021, at 32%, behind </a:t>
            </a:r>
            <a:r>
              <a:rPr lang="en-US" dirty="0" err="1" smtClean="0"/>
              <a:t>solar’s</a:t>
            </a:r>
            <a:r>
              <a:rPr lang="en-US" dirty="0" smtClean="0"/>
              <a:t> 45%. </a:t>
            </a:r>
          </a:p>
          <a:p>
            <a:pPr marL="171450" indent="-171450">
              <a:buFont typeface="Arial" panose="020B0604020202020204" pitchFamily="34" charset="0"/>
              <a:buChar char="•"/>
            </a:pPr>
            <a:r>
              <a:rPr lang="en-US" sz="1200" dirty="0" smtClean="0"/>
              <a:t>Natural </a:t>
            </a:r>
            <a:r>
              <a:rPr lang="en-US" sz="1200" dirty="0" smtClean="0"/>
              <a:t>gas and other non-renewable capacity additions continued their recent decline, falling to their lowest level in more than 20 </a:t>
            </a:r>
            <a:r>
              <a:rPr lang="en-US" sz="1200" dirty="0" smtClean="0"/>
              <a:t>years</a:t>
            </a:r>
          </a:p>
          <a:p>
            <a:pPr marL="0" indent="0">
              <a:buFont typeface="Arial" panose="020B0604020202020204" pitchFamily="34" charset="0"/>
              <a:buNone/>
            </a:pPr>
            <a:endParaRPr lang="en-US" sz="1200" dirty="0" smtClean="0"/>
          </a:p>
          <a:p>
            <a:pPr marL="0" indent="0">
              <a:buFont typeface="Arial" panose="020B0604020202020204" pitchFamily="34" charset="0"/>
              <a:buNone/>
            </a:pPr>
            <a:r>
              <a:rPr lang="en-US" sz="1200" dirty="0" smtClean="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smtClean="0"/>
          </a:p>
          <a:p>
            <a:r>
              <a:rPr lang="en-SG" dirty="0" smtClean="0"/>
              <a:t>Source:</a:t>
            </a:r>
            <a:r>
              <a:rPr lang="en-SG" baseline="0" dirty="0" smtClean="0"/>
              <a:t> </a:t>
            </a:r>
            <a:r>
              <a:rPr lang="en-SG" dirty="0" smtClean="0"/>
              <a:t>https</a:t>
            </a:r>
            <a:r>
              <a:rPr lang="en-SG" dirty="0" smtClean="0"/>
              <a:t>://emp.lbl.gov/sites/default/files/2022_land_based_wind_market_report_ppt.pdf</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11</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smtClean="0"/>
              <a:t>Source:</a:t>
            </a:r>
            <a:r>
              <a:rPr lang="en-SG" baseline="0" dirty="0" smtClean="0"/>
              <a:t> </a:t>
            </a:r>
            <a:r>
              <a:rPr lang="en-SG" dirty="0" smtClean="0"/>
              <a:t>https</a:t>
            </a:r>
            <a:r>
              <a:rPr lang="en-SG" dirty="0" smtClean="0"/>
              <a:t>://emp.lbl.gov/sites/default/files/2022_land_based_wind_market_report_ppt.pdf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12</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smtClean="0"/>
          </a:p>
          <a:p>
            <a:r>
              <a:rPr lang="en-US" dirty="0" smtClean="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smtClean="0"/>
          </a:p>
          <a:p>
            <a:r>
              <a:rPr lang="en-US" dirty="0" smtClean="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smtClean="0"/>
          </a:p>
          <a:p>
            <a:r>
              <a:rPr lang="en-US" dirty="0" smtClean="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smtClean="0"/>
          </a:p>
          <a:p>
            <a:r>
              <a:rPr lang="en-US" dirty="0" smtClean="0"/>
              <a:t>Utility </a:t>
            </a:r>
            <a:r>
              <a:rPr lang="en-US" dirty="0" err="1" smtClean="0"/>
              <a:t>decarbonization</a:t>
            </a:r>
            <a:r>
              <a:rPr lang="en-US" dirty="0" smtClean="0"/>
              <a:t>. As of October 2022, 43 of the 45 largest US investor-owned utilities have committed to reducing their carbon emissions, and boosting renewables is one of their key strategies for meeting those commitments. </a:t>
            </a:r>
          </a:p>
          <a:p>
            <a:endParaRPr lang="en-US" dirty="0" smtClean="0"/>
          </a:p>
          <a:p>
            <a:r>
              <a:rPr lang="en-US" dirty="0" smtClean="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smtClean="0"/>
          </a:p>
          <a:p>
            <a:r>
              <a:rPr lang="en-US" dirty="0" smtClean="0"/>
              <a:t>Private investment in renewables hit a record high of $10 billion in the past year. That could continue, as investors are attracted by transparent returns on mature technologies backed by 10-year tax credits with direct pay options.</a:t>
            </a:r>
            <a:endParaRPr lang="en-US" dirty="0" smtClean="0"/>
          </a:p>
          <a:p>
            <a:endParaRPr lang="en-US" dirty="0" smtClean="0"/>
          </a:p>
          <a:p>
            <a:r>
              <a:rPr lang="en-US" dirty="0" smtClean="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smtClean="0"/>
          </a:p>
          <a:p>
            <a:r>
              <a:rPr lang="en-US" dirty="0" smtClean="0"/>
              <a:t>Source:</a:t>
            </a:r>
            <a:r>
              <a:rPr lang="en-US" baseline="0" dirty="0" smtClean="0"/>
              <a:t> https://www2.deloitte.com/us/en/pages/energy-and-resources/articles/renewable-energy-outlook.html</a:t>
            </a:r>
            <a:endParaRPr lang="en-US" dirty="0" smtClean="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Wind energy achieved the biggest capacity growth in the SPP, ECROT and MISO regions, consistent with the concentration of wind speed in the previous graph. </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26</a:t>
            </a:fld>
            <a:endParaRPr lang="en-US" noProof="0" dirty="0"/>
          </a:p>
        </p:txBody>
      </p:sp>
    </p:spTree>
    <p:extLst>
      <p:ext uri="{BB962C8B-B14F-4D97-AF65-F5344CB8AC3E}">
        <p14:creationId xmlns:p14="http://schemas.microsoft.com/office/powerpoint/2010/main" val="182748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https://ourworldindata.org/grapher/renewable-energy-gen</a:t>
            </a:r>
          </a:p>
          <a:p>
            <a:r>
              <a:rPr lang="en-SG" dirty="0" smtClean="0"/>
              <a:t>https://ourworldindata.org/grapher/modern-renewable-energy-consumption?country=~USA</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49</a:t>
            </a:fld>
            <a:endParaRPr lang="en-US" noProof="0" dirty="0"/>
          </a:p>
        </p:txBody>
      </p:sp>
    </p:spTree>
    <p:extLst>
      <p:ext uri="{BB962C8B-B14F-4D97-AF65-F5344CB8AC3E}">
        <p14:creationId xmlns:p14="http://schemas.microsoft.com/office/powerpoint/2010/main" val="422772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a:t>
            </a:r>
            <a:r>
              <a:rPr lang="en-SG" dirty="0" err="1" smtClean="0"/>
              <a:t>grapher</a:t>
            </a:r>
            <a:r>
              <a:rPr lang="en-SG" dirty="0" smtClean="0"/>
              <a:t>/</a:t>
            </a:r>
            <a:r>
              <a:rPr lang="en-SG" dirty="0" err="1" smtClean="0"/>
              <a:t>investment-in-renewable-energy-by-technology?time</a:t>
            </a:r>
            <a:r>
              <a:rPr lang="en-SG" dirty="0" smtClean="0"/>
              <a:t>=earliest..2018</a:t>
            </a:r>
          </a:p>
          <a:p>
            <a:endParaRPr lang="en-SG" dirty="0" smtClean="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50</a:t>
            </a:fld>
            <a:endParaRPr lang="en-US" noProof="0" dirty="0"/>
          </a:p>
        </p:txBody>
      </p:sp>
    </p:spTree>
    <p:extLst>
      <p:ext uri="{BB962C8B-B14F-4D97-AF65-F5344CB8AC3E}">
        <p14:creationId xmlns:p14="http://schemas.microsoft.com/office/powerpoint/2010/main" val="625855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a:p>
            <a:pPr lvl="1"/>
            <a:r>
              <a:rPr lang="en-US" noProof="0" smtClean="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smtClean="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smtClean="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smtClean="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smtClean="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smtClean="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smtClean="0"/>
              <a:t>Click to edit Master subtitle style</a:t>
            </a:r>
            <a:endParaRPr lang="en-US" noProof="0"/>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smtClean="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smtClean="0"/>
              <a:t>Click to edit Master title style</a:t>
            </a:r>
            <a:endParaRPr lang="en-US" noProof="0" dirty="0"/>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smtClean="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smtClean="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Tree>
    <p:extLst>
      <p:ext uri="{BB962C8B-B14F-4D97-AF65-F5344CB8AC3E}">
        <p14:creationId xmlns:p14="http://schemas.microsoft.com/office/powerpoint/2010/main" val="9091424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smtClean="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chart" Target="../charts/char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chart" Target="../charts/char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chart" Target="../charts/chart11.xml"/></Relationships>
</file>

<file path=ppt/slides/_rels/slide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chart" Target="../charts/chart12.xml"/></Relationships>
</file>

<file path=ppt/slides/_rels/slide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6.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smtClean="0"/>
              <a:t>Colour Palette</a:t>
            </a:r>
            <a:endParaRPr lang="en-SG" dirty="0"/>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0</a:t>
              </a:r>
            </a:p>
            <a:p>
              <a:r>
                <a:rPr lang="en-SG" sz="2000" dirty="0" smtClean="0">
                  <a:solidFill>
                    <a:srgbClr val="000000"/>
                  </a:solidFill>
                </a:rPr>
                <a:t>G: 111</a:t>
              </a:r>
            </a:p>
            <a:p>
              <a:r>
                <a:rPr lang="en-SG" sz="2000" dirty="0" smtClean="0">
                  <a:solidFill>
                    <a:srgbClr val="000000"/>
                  </a:solidFill>
                </a:rPr>
                <a:t>B: 131</a:t>
              </a:r>
              <a:endParaRPr lang="en-SG" sz="2000" dirty="0">
                <a:solidFill>
                  <a:srgbClr val="000000"/>
                </a:solidFill>
              </a:endParaRP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222</a:t>
              </a:r>
            </a:p>
            <a:p>
              <a:r>
                <a:rPr lang="en-SG" sz="2000" dirty="0" smtClean="0">
                  <a:solidFill>
                    <a:srgbClr val="000000"/>
                  </a:solidFill>
                </a:rPr>
                <a:t>G: 216</a:t>
              </a:r>
            </a:p>
            <a:p>
              <a:r>
                <a:rPr lang="en-SG" sz="2000" dirty="0" smtClean="0">
                  <a:solidFill>
                    <a:srgbClr val="000000"/>
                  </a:solidFill>
                </a:rPr>
                <a:t>B: 164</a:t>
              </a:r>
              <a:endParaRPr lang="en-SG" sz="2000" dirty="0">
                <a:solidFill>
                  <a:srgbClr val="000000"/>
                </a:solidFill>
              </a:endParaRP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smtClean="0">
                  <a:solidFill>
                    <a:srgbClr val="000000"/>
                  </a:solidFill>
                </a:rPr>
                <a:t>R: 77</a:t>
              </a:r>
            </a:p>
            <a:p>
              <a:r>
                <a:rPr lang="en-SG" sz="2000" dirty="0" smtClean="0">
                  <a:solidFill>
                    <a:srgbClr val="000000"/>
                  </a:solidFill>
                </a:rPr>
                <a:t>G: 77</a:t>
              </a:r>
            </a:p>
            <a:p>
              <a:r>
                <a:rPr lang="en-SG" sz="2000" dirty="0" smtClean="0">
                  <a:solidFill>
                    <a:srgbClr val="000000"/>
                  </a:solidFill>
                </a:rPr>
                <a:t>B: 77</a:t>
              </a:r>
              <a:endParaRPr lang="en-SG" sz="2000" dirty="0">
                <a:solidFill>
                  <a:srgbClr val="000000"/>
                </a:solidFill>
              </a:endParaRP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smtClean="0">
                  <a:solidFill>
                    <a:srgbClr val="000000"/>
                  </a:solidFill>
                </a:rPr>
                <a:t>R: 121</a:t>
              </a:r>
            </a:p>
            <a:p>
              <a:r>
                <a:rPr lang="en-SG" sz="2000" dirty="0" smtClean="0">
                  <a:solidFill>
                    <a:srgbClr val="000000"/>
                  </a:solidFill>
                </a:rPr>
                <a:t>G: 0</a:t>
              </a:r>
            </a:p>
            <a:p>
              <a:r>
                <a:rPr lang="en-SG" sz="2000" dirty="0" smtClean="0">
                  <a:solidFill>
                    <a:srgbClr val="000000"/>
                  </a:solidFill>
                </a:rPr>
                <a:t>B: 0</a:t>
              </a:r>
              <a:endParaRPr lang="en-SG" sz="2000" dirty="0">
                <a:solidFill>
                  <a:srgbClr val="000000"/>
                </a:solidFill>
              </a:endParaRP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50</a:t>
              </a:r>
            </a:p>
            <a:p>
              <a:r>
                <a:rPr lang="en-SG" sz="2000" dirty="0" smtClean="0">
                  <a:solidFill>
                    <a:srgbClr val="000000"/>
                  </a:solidFill>
                </a:rPr>
                <a:t>G: 161</a:t>
              </a:r>
            </a:p>
            <a:p>
              <a:r>
                <a:rPr lang="en-SG" sz="2000" dirty="0" smtClean="0">
                  <a:solidFill>
                    <a:srgbClr val="000000"/>
                  </a:solidFill>
                </a:rPr>
                <a:t>B: 166</a:t>
              </a:r>
              <a:endParaRPr lang="en-SG" sz="2000" dirty="0">
                <a:solidFill>
                  <a:srgbClr val="000000"/>
                </a:solidFill>
              </a:endParaRP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150</a:t>
              </a:r>
            </a:p>
            <a:p>
              <a:r>
                <a:rPr lang="en-SG" sz="2000" dirty="0" smtClean="0">
                  <a:solidFill>
                    <a:srgbClr val="000000"/>
                  </a:solidFill>
                </a:rPr>
                <a:t>G: 153</a:t>
              </a:r>
            </a:p>
            <a:p>
              <a:r>
                <a:rPr lang="en-SG" sz="2000" dirty="0" smtClean="0">
                  <a:solidFill>
                    <a:srgbClr val="000000"/>
                  </a:solidFill>
                </a:rPr>
                <a:t>B: 89</a:t>
              </a:r>
              <a:endParaRPr lang="en-SG" sz="2000" dirty="0">
                <a:solidFill>
                  <a:srgbClr val="000000"/>
                </a:solidFill>
              </a:endParaRP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smtClean="0">
                  <a:solidFill>
                    <a:srgbClr val="000000"/>
                  </a:solidFill>
                </a:rPr>
                <a:t>R: 96</a:t>
              </a:r>
            </a:p>
            <a:p>
              <a:r>
                <a:rPr lang="en-SG" sz="2000" dirty="0" smtClean="0">
                  <a:solidFill>
                    <a:srgbClr val="000000"/>
                  </a:solidFill>
                </a:rPr>
                <a:t>G: 96</a:t>
              </a:r>
            </a:p>
            <a:p>
              <a:r>
                <a:rPr lang="en-SG" sz="2000" dirty="0" smtClean="0">
                  <a:solidFill>
                    <a:srgbClr val="000000"/>
                  </a:solidFill>
                </a:rPr>
                <a:t>B: 50</a:t>
              </a:r>
              <a:endParaRPr lang="en-SG" sz="2000" dirty="0">
                <a:solidFill>
                  <a:srgbClr val="000000"/>
                </a:solidFill>
              </a:endParaRP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smtClean="0">
                  <a:solidFill>
                    <a:srgbClr val="000000"/>
                  </a:solidFill>
                </a:rPr>
                <a:t>R: 60</a:t>
              </a:r>
            </a:p>
            <a:p>
              <a:r>
                <a:rPr lang="en-SG" sz="2000" dirty="0" smtClean="0">
                  <a:solidFill>
                    <a:srgbClr val="000000"/>
                  </a:solidFill>
                </a:rPr>
                <a:t>G: 140</a:t>
              </a:r>
            </a:p>
            <a:p>
              <a:r>
                <a:rPr lang="en-SG" sz="2000" dirty="0" smtClean="0">
                  <a:solidFill>
                    <a:srgbClr val="000000"/>
                  </a:solidFill>
                </a:rPr>
                <a:t>B: 65</a:t>
              </a:r>
              <a:endParaRPr lang="en-SG" sz="2000" dirty="0">
                <a:solidFill>
                  <a:srgbClr val="000000"/>
                </a:solidFill>
              </a:endParaRP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204</a:t>
              </a:r>
            </a:p>
            <a:p>
              <a:r>
                <a:rPr lang="en-SG" sz="2000" dirty="0" smtClean="0">
                  <a:solidFill>
                    <a:srgbClr val="000000"/>
                  </a:solidFill>
                </a:rPr>
                <a:t>G: 102</a:t>
              </a:r>
            </a:p>
            <a:p>
              <a:r>
                <a:rPr lang="en-SG" sz="2000" dirty="0" smtClean="0">
                  <a:solidFill>
                    <a:srgbClr val="000000"/>
                  </a:solidFill>
                </a:rPr>
                <a:t>B: 0</a:t>
              </a:r>
              <a:endParaRPr lang="en-SG" sz="2000" dirty="0">
                <a:solidFill>
                  <a:srgbClr val="000000"/>
                </a:solidFill>
              </a:endParaRP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255</a:t>
              </a:r>
            </a:p>
            <a:p>
              <a:r>
                <a:rPr lang="en-SG" sz="2000" dirty="0" smtClean="0">
                  <a:solidFill>
                    <a:srgbClr val="000000"/>
                  </a:solidFill>
                </a:rPr>
                <a:t>G: 192</a:t>
              </a:r>
            </a:p>
            <a:p>
              <a:r>
                <a:rPr lang="en-SG" sz="2000" dirty="0" smtClean="0">
                  <a:solidFill>
                    <a:srgbClr val="000000"/>
                  </a:solidFill>
                </a:rPr>
                <a:t>B: 0</a:t>
              </a:r>
              <a:endParaRPr lang="en-SG" sz="2000" dirty="0">
                <a:solidFill>
                  <a:srgbClr val="000000"/>
                </a:solidFill>
              </a:endParaRP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extLst>
              <p:ext uri="{D42A27DB-BD31-4B8C-83A1-F6EECF244321}">
                <p14:modId xmlns:p14="http://schemas.microsoft.com/office/powerpoint/2010/main" val="3910962282"/>
              </p:ext>
            </p:extLst>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gridCol w="1607140"/>
                <a:gridCol w="1607140"/>
                <a:gridCol w="1607140"/>
                <a:gridCol w="1607140"/>
              </a:tblGrid>
              <a:tr h="370840">
                <a:tc>
                  <a:txBody>
                    <a:bodyPr/>
                    <a:lstStyle/>
                    <a:p>
                      <a:pPr algn="ctr"/>
                      <a:r>
                        <a:rPr lang="en-SG" b="0" dirty="0" smtClean="0">
                          <a:solidFill>
                            <a:srgbClr val="000000"/>
                          </a:solidFill>
                        </a:rPr>
                        <a:t>#006F83</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#DED8A4</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#4D4D4D</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#790000</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#CC6600</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843803056"/>
              </p:ext>
            </p:extLst>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gridCol w="1607140"/>
                <a:gridCol w="1607140"/>
                <a:gridCol w="1607140"/>
                <a:gridCol w="1607140"/>
              </a:tblGrid>
              <a:tr h="370840">
                <a:tc>
                  <a:txBody>
                    <a:bodyPr/>
                    <a:lstStyle/>
                    <a:p>
                      <a:pPr algn="ctr"/>
                      <a:r>
                        <a:rPr lang="en-SG" sz="1800" b="0" kern="1200" dirty="0" smtClean="0">
                          <a:solidFill>
                            <a:srgbClr val="000000"/>
                          </a:solidFill>
                          <a:latin typeface="+mn-lt"/>
                          <a:ea typeface="+mn-ea"/>
                          <a:cs typeface="+mn-cs"/>
                        </a:rPr>
                        <a:t>#32A1A6</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#969959</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#606032</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#3C8C41</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#FFC000</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07227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smtClean="0"/>
              <a:t>Wind </a:t>
            </a:r>
            <a:r>
              <a:rPr lang="en-US" sz="2800" dirty="0"/>
              <a:t>power </a:t>
            </a:r>
            <a:r>
              <a:rPr lang="en-US" sz="2800" dirty="0" smtClean="0"/>
              <a:t>makes up </a:t>
            </a:r>
            <a:r>
              <a:rPr lang="en-US" sz="2800" dirty="0"/>
              <a:t>30% of total capacity </a:t>
            </a:r>
            <a:r>
              <a:rPr lang="en-US" sz="2800" dirty="0" smtClean="0"/>
              <a:t>additions in U.S.</a:t>
            </a:r>
            <a:r>
              <a:rPr lang="en-US" sz="2800" dirty="0"/>
              <a:t> </a:t>
            </a:r>
            <a:r>
              <a:rPr lang="en-US" sz="2800" dirty="0" smtClean="0"/>
              <a:t>over </a:t>
            </a:r>
            <a:r>
              <a:rPr lang="en-US" sz="2800" dirty="0"/>
              <a:t>the last </a:t>
            </a:r>
            <a:r>
              <a:rPr lang="en-US" sz="2800" dirty="0" smtClean="0"/>
              <a:t>decade, second </a:t>
            </a:r>
            <a:r>
              <a:rPr lang="en-US" sz="2800" dirty="0"/>
              <a:t>only to solar power </a:t>
            </a:r>
            <a:r>
              <a:rPr lang="en-US" sz="2800" dirty="0" smtClean="0"/>
              <a:t>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endParaRPr lang="en-US" dirty="0"/>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smtClean="0">
                <a:solidFill>
                  <a:srgbClr val="000000"/>
                </a:solidFill>
              </a:rPr>
              <a:t>40%</a:t>
            </a:r>
            <a:endParaRPr lang="en-SG" sz="1200" b="1" dirty="0">
              <a:solidFill>
                <a:srgbClr val="000000"/>
              </a:solidFill>
            </a:endParaRP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smtClean="0">
                <a:solidFill>
                  <a:srgbClr val="000000"/>
                </a:solidFill>
              </a:rPr>
              <a:t>24%</a:t>
            </a:r>
            <a:endParaRPr lang="en-SG" sz="1200" b="1" dirty="0">
              <a:solidFill>
                <a:srgbClr val="000000"/>
              </a:solidFill>
            </a:endParaRP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smtClean="0">
                <a:solidFill>
                  <a:srgbClr val="000000"/>
                </a:solidFill>
              </a:rPr>
              <a:t>26%</a:t>
            </a:r>
            <a:endParaRPr lang="en-SG" sz="1200" b="1" dirty="0">
              <a:solidFill>
                <a:srgbClr val="000000"/>
              </a:solidFill>
            </a:endParaRP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smtClean="0">
                <a:solidFill>
                  <a:srgbClr val="000000"/>
                </a:solidFill>
              </a:rPr>
              <a:t>20%</a:t>
            </a:r>
            <a:endParaRPr lang="en-SG" sz="1200" b="1" dirty="0">
              <a:solidFill>
                <a:srgbClr val="000000"/>
              </a:solidFill>
            </a:endParaRP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smtClean="0">
                <a:solidFill>
                  <a:srgbClr val="000000"/>
                </a:solidFill>
              </a:rPr>
              <a:t>42%</a:t>
            </a:r>
            <a:endParaRPr lang="en-SG" sz="1200" b="1" dirty="0">
              <a:solidFill>
                <a:srgbClr val="000000"/>
              </a:solidFill>
            </a:endParaRP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smtClean="0">
                <a:solidFill>
                  <a:srgbClr val="000000"/>
                </a:solidFill>
              </a:rPr>
              <a:t>32%</a:t>
            </a:r>
            <a:endParaRPr lang="en-SG" sz="1200" b="1" dirty="0">
              <a:solidFill>
                <a:srgbClr val="000000"/>
              </a:solidFill>
            </a:endParaRP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smtClean="0">
                <a:solidFill>
                  <a:srgbClr val="000000"/>
                </a:solidFill>
              </a:rPr>
              <a:t>32%</a:t>
            </a:r>
            <a:endParaRPr lang="en-SG" sz="1200" b="1" dirty="0">
              <a:solidFill>
                <a:srgbClr val="000000"/>
              </a:solidFill>
            </a:endParaRP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smtClean="0">
                <a:solidFill>
                  <a:srgbClr val="000000"/>
                </a:solidFill>
              </a:rPr>
              <a:t>24%</a:t>
            </a:r>
            <a:endParaRPr lang="en-SG" sz="1200" b="1" dirty="0">
              <a:solidFill>
                <a:srgbClr val="000000"/>
              </a:solidFill>
            </a:endParaRP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smtClean="0">
                <a:solidFill>
                  <a:srgbClr val="000000"/>
                </a:solidFill>
              </a:rPr>
              <a:t>38%</a:t>
            </a:r>
            <a:endParaRPr lang="en-SG" sz="1200" b="1" dirty="0">
              <a:solidFill>
                <a:srgbClr val="000000"/>
              </a:solidFill>
            </a:endParaRP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r>
              <a:rPr lang="en-SG" sz="1200" b="1" dirty="0" smtClean="0">
                <a:solidFill>
                  <a:schemeClr val="bg1"/>
                </a:solidFill>
              </a:rPr>
              <a:t>%</a:t>
            </a:r>
            <a:endParaRPr lang="en-SG" sz="1200" b="1" dirty="0">
              <a:solidFill>
                <a:schemeClr val="bg1"/>
              </a:solidFill>
            </a:endParaRP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11</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smtClean="0"/>
              <a:t>Globally, U.S. ranked 2</a:t>
            </a:r>
            <a:r>
              <a:rPr lang="en-SG" sz="2800" baseline="30000" dirty="0" smtClean="0"/>
              <a:t>nd</a:t>
            </a:r>
            <a:r>
              <a:rPr lang="en-SG" sz="2800" dirty="0" smtClean="0"/>
              <a:t> in annual and cumulative total wind power capacity additions in </a:t>
            </a:r>
            <a:r>
              <a:rPr lang="en-SG" sz="2800" dirty="0" smtClean="0"/>
              <a:t>2021. </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U.S. Department of Energy, Office of Energy Efficiency and Renewable Energy</a:t>
            </a:r>
            <a:endParaRPr lang="en-US" dirty="0"/>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smtClean="0">
                <a:solidFill>
                  <a:srgbClr val="000000"/>
                </a:solidFill>
              </a:rPr>
              <a:t>Global wind additions totalled over 94 GW of newly added </a:t>
            </a:r>
            <a:r>
              <a:rPr lang="en-SG" sz="2400" dirty="0" smtClean="0">
                <a:solidFill>
                  <a:srgbClr val="000000"/>
                </a:solidFill>
              </a:rPr>
              <a:t>capacity</a:t>
            </a:r>
          </a:p>
          <a:p>
            <a:pPr marL="285750" indent="-285750">
              <a:buFont typeface="Arial" panose="020B0604020202020204" pitchFamily="34" charset="0"/>
              <a:buChar char="•"/>
            </a:pPr>
            <a:endParaRPr lang="en-SG" sz="2400" dirty="0" smtClean="0">
              <a:solidFill>
                <a:srgbClr val="000000"/>
              </a:solidFill>
            </a:endParaRPr>
          </a:p>
          <a:p>
            <a:pPr marL="285750" indent="-285750">
              <a:buFont typeface="Arial" panose="020B0604020202020204" pitchFamily="34" charset="0"/>
              <a:buChar char="•"/>
            </a:pPr>
            <a:r>
              <a:rPr lang="en-SG" sz="2400" dirty="0" smtClean="0">
                <a:solidFill>
                  <a:srgbClr val="000000"/>
                </a:solidFill>
              </a:rPr>
              <a:t>U.S. remains a distant second to China in annual and cumulative capacity.</a:t>
            </a:r>
            <a:endParaRPr lang="en-SG" sz="240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gridCol w="1302529"/>
              </a:tblGrid>
              <a:tr h="549489">
                <a:tc gridSpan="2">
                  <a:txBody>
                    <a:bodyPr/>
                    <a:lstStyle/>
                    <a:p>
                      <a:pPr algn="ctr"/>
                      <a:r>
                        <a:rPr lang="en-SG" sz="1600" dirty="0" smtClean="0"/>
                        <a:t>Annual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74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47.6</a:t>
                      </a:r>
                      <a:endParaRPr lang="en-SG" sz="1600" dirty="0">
                        <a:solidFill>
                          <a:srgbClr val="000000"/>
                        </a:solidFill>
                      </a:endParaRPr>
                    </a:p>
                  </a:txBody>
                  <a:tcPr marL="0" marR="0" marT="0" marB="0"/>
                </a:tc>
              </a:tr>
              <a:tr h="27474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13.4</a:t>
                      </a:r>
                      <a:endParaRPr lang="en-SG" sz="1600" b="1" dirty="0">
                        <a:solidFill>
                          <a:schemeClr val="accent2"/>
                        </a:solidFill>
                      </a:endParaRPr>
                    </a:p>
                  </a:txBody>
                  <a:tcPr marL="0" marR="0" marT="0" marB="0"/>
                </a:tc>
              </a:tr>
              <a:tr h="27474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3.8</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Vietnam</a:t>
                      </a:r>
                      <a:endParaRPr lang="en-SG" sz="1600" dirty="0">
                        <a:solidFill>
                          <a:srgbClr val="000000"/>
                        </a:solidFill>
                      </a:endParaRPr>
                    </a:p>
                  </a:txBody>
                  <a:tcPr marL="0" marR="0" marT="0" marB="0"/>
                </a:tc>
                <a:tc>
                  <a:txBody>
                    <a:bodyPr/>
                    <a:lstStyle/>
                    <a:p>
                      <a:pPr algn="ctr"/>
                      <a:r>
                        <a:rPr lang="en-SG" sz="1600" dirty="0" smtClean="0">
                          <a:solidFill>
                            <a:srgbClr val="000000"/>
                          </a:solidFill>
                        </a:rPr>
                        <a:t>3.5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2.1</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1.9</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Australia</a:t>
                      </a:r>
                      <a:endParaRPr lang="en-SG" sz="1600" dirty="0">
                        <a:solidFill>
                          <a:srgbClr val="000000"/>
                        </a:solidFill>
                      </a:endParaRPr>
                    </a:p>
                  </a:txBody>
                  <a:tcPr marL="0" marR="0" marT="0" marB="0"/>
                </a:tc>
                <a:tc>
                  <a:txBody>
                    <a:bodyPr/>
                    <a:lstStyle/>
                    <a:p>
                      <a:pPr algn="ctr"/>
                      <a:r>
                        <a:rPr lang="en-SG" sz="1600" dirty="0" smtClean="0">
                          <a:solidFill>
                            <a:srgbClr val="000000"/>
                          </a:solidFill>
                        </a:rPr>
                        <a:t>1.7</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1.5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Turkey</a:t>
                      </a:r>
                      <a:endParaRPr lang="en-SG" sz="1600" dirty="0">
                        <a:solidFill>
                          <a:srgbClr val="000000"/>
                        </a:solidFill>
                      </a:endParaRPr>
                    </a:p>
                  </a:txBody>
                  <a:tcPr marL="0" marR="0" marT="0" marB="0"/>
                </a:tc>
                <a:tc>
                  <a:txBody>
                    <a:bodyPr/>
                    <a:lstStyle/>
                    <a:p>
                      <a:pPr algn="ctr"/>
                      <a:r>
                        <a:rPr lang="en-SG" sz="1600" dirty="0" smtClean="0">
                          <a:solidFill>
                            <a:srgbClr val="000000"/>
                          </a:solidFill>
                        </a:rPr>
                        <a:t>1.4</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smtClean="0">
                          <a:solidFill>
                            <a:srgbClr val="000000"/>
                          </a:solidFill>
                        </a:rPr>
                        <a:t>14.7</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r>
              <a:tr h="27474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smtClean="0">
                          <a:solidFill>
                            <a:srgbClr val="000000"/>
                          </a:solidFill>
                        </a:rPr>
                        <a:t>94.3</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gridCol w="1402061"/>
              </a:tblGrid>
              <a:tr h="526558">
                <a:tc gridSpan="2">
                  <a:txBody>
                    <a:bodyPr/>
                    <a:lstStyle/>
                    <a:p>
                      <a:pPr algn="ctr"/>
                      <a:r>
                        <a:rPr lang="en-SG" sz="1600" dirty="0" smtClean="0"/>
                        <a:t>Cumulative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27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338.3</a:t>
                      </a:r>
                      <a:endParaRPr lang="en-SG" sz="1600" dirty="0">
                        <a:solidFill>
                          <a:srgbClr val="000000"/>
                        </a:solidFill>
                      </a:endParaRPr>
                    </a:p>
                  </a:txBody>
                  <a:tcPr marL="0" marR="0" marT="0" marB="0"/>
                </a:tc>
              </a:tr>
              <a:tr h="27427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135.9</a:t>
                      </a:r>
                      <a:endParaRPr lang="en-SG" sz="1600" b="1" dirty="0">
                        <a:solidFill>
                          <a:schemeClr val="accent2"/>
                        </a:solidFill>
                      </a:endParaRPr>
                    </a:p>
                  </a:txBody>
                  <a:tcPr marL="0" marR="0" marT="0" marB="0"/>
                </a:tc>
              </a:tr>
              <a:tr h="27427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64.5</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40.1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Spain</a:t>
                      </a:r>
                      <a:endParaRPr lang="en-SG" sz="1600" dirty="0">
                        <a:solidFill>
                          <a:srgbClr val="000000"/>
                        </a:solidFill>
                      </a:endParaRPr>
                    </a:p>
                  </a:txBody>
                  <a:tcPr marL="0" marR="0" marT="0" marB="0"/>
                </a:tc>
                <a:tc>
                  <a:txBody>
                    <a:bodyPr/>
                    <a:lstStyle/>
                    <a:p>
                      <a:pPr algn="ctr"/>
                      <a:r>
                        <a:rPr lang="en-SG" sz="1600" dirty="0" smtClean="0">
                          <a:solidFill>
                            <a:srgbClr val="000000"/>
                          </a:solidFill>
                        </a:rPr>
                        <a:t>28.3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21.6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France</a:t>
                      </a:r>
                      <a:endParaRPr lang="en-SG" sz="1600" dirty="0">
                        <a:solidFill>
                          <a:srgbClr val="000000"/>
                        </a:solidFill>
                      </a:endParaRPr>
                    </a:p>
                  </a:txBody>
                  <a:tcPr marL="0" marR="0" marT="0" marB="0"/>
                </a:tc>
                <a:tc>
                  <a:txBody>
                    <a:bodyPr/>
                    <a:lstStyle/>
                    <a:p>
                      <a:pPr algn="ctr"/>
                      <a:r>
                        <a:rPr lang="en-SG" sz="1600" dirty="0" smtClean="0">
                          <a:solidFill>
                            <a:srgbClr val="000000"/>
                          </a:solidFill>
                        </a:rPr>
                        <a:t>19.1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Canada</a:t>
                      </a:r>
                      <a:endParaRPr lang="en-SG" sz="1600" dirty="0">
                        <a:solidFill>
                          <a:srgbClr val="000000"/>
                        </a:solidFill>
                      </a:endParaRPr>
                    </a:p>
                  </a:txBody>
                  <a:tcPr marL="0" marR="0" marT="0" marB="0"/>
                </a:tc>
                <a:tc>
                  <a:txBody>
                    <a:bodyPr/>
                    <a:lstStyle/>
                    <a:p>
                      <a:pPr algn="ctr"/>
                      <a:r>
                        <a:rPr lang="en-SG" sz="1600" dirty="0" smtClean="0">
                          <a:solidFill>
                            <a:srgbClr val="000000"/>
                          </a:solidFill>
                        </a:rPr>
                        <a:t>14.3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12.1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smtClean="0">
                          <a:solidFill>
                            <a:srgbClr val="000000"/>
                          </a:solidFill>
                        </a:rPr>
                        <a:t>138.1</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r>
              <a:tr h="27427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smtClean="0">
                          <a:solidFill>
                            <a:srgbClr val="000000"/>
                          </a:solidFill>
                        </a:rPr>
                        <a:t>838.9</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3222654505"/>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U.S</a:t>
            </a:r>
            <a:r>
              <a:rPr lang="en-SG" sz="2800" dirty="0" smtClean="0"/>
              <a:t>. ranks lower than many other countries in terms of wind energy as a share of total </a:t>
            </a:r>
            <a:r>
              <a:rPr lang="en-SG" sz="2800" dirty="0" smtClean="0"/>
              <a:t>generation at only 9%</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endParaRPr lang="en-US" dirty="0"/>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838200" y="570839"/>
          <a:ext cx="10515600" cy="5606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9262350" y="64950"/>
            <a:ext cx="2781300" cy="1477328"/>
          </a:xfrm>
          <a:prstGeom prst="rect">
            <a:avLst/>
          </a:prstGeom>
          <a:solidFill>
            <a:srgbClr val="C00000"/>
          </a:solidFill>
        </p:spPr>
        <p:txBody>
          <a:bodyPr wrap="square" rtlCol="0">
            <a:spAutoFit/>
          </a:bodyPr>
          <a:lstStyle/>
          <a:p>
            <a:pPr algn="ctr"/>
            <a:r>
              <a:rPr lang="en-US" dirty="0" smtClean="0">
                <a:solidFill>
                  <a:schemeClr val="bg1"/>
                </a:solidFill>
              </a:rPr>
              <a:t>Renewable Sources</a:t>
            </a:r>
          </a:p>
          <a:p>
            <a:pPr algn="ctr"/>
            <a:r>
              <a:rPr lang="en-US" dirty="0" smtClean="0">
                <a:solidFill>
                  <a:schemeClr val="bg1"/>
                </a:solidFill>
              </a:rPr>
              <a:t>Excluding Hydroelectric and Solar has been growing steadily at a </a:t>
            </a:r>
            <a:r>
              <a:rPr lang="en-SG" dirty="0" smtClean="0">
                <a:solidFill>
                  <a:schemeClr val="bg1"/>
                </a:solidFill>
              </a:rPr>
              <a:t>CAGR of 8% from 2012 to 2022.</a:t>
            </a:r>
          </a:p>
        </p:txBody>
      </p:sp>
      <p:sp>
        <p:nvSpPr>
          <p:cNvPr id="4" name="TextBox 3"/>
          <p:cNvSpPr txBox="1"/>
          <p:nvPr/>
        </p:nvSpPr>
        <p:spPr>
          <a:xfrm>
            <a:off x="180400" y="64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TBC with Daniel’s charts</a:t>
            </a:r>
            <a:endParaRPr lang="en-SG" sz="2400" b="1" dirty="0">
              <a:solidFill>
                <a:schemeClr val="tx2"/>
              </a:solidFill>
            </a:endParaRPr>
          </a:p>
        </p:txBody>
      </p:sp>
    </p:spTree>
    <p:extLst>
      <p:ext uri="{BB962C8B-B14F-4D97-AF65-F5344CB8AC3E}">
        <p14:creationId xmlns:p14="http://schemas.microsoft.com/office/powerpoint/2010/main" val="3172527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838200" y="570839"/>
          <a:ext cx="10515600" cy="5606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9082350" y="225176"/>
            <a:ext cx="2781300" cy="1200329"/>
          </a:xfrm>
          <a:prstGeom prst="rect">
            <a:avLst/>
          </a:prstGeom>
          <a:solidFill>
            <a:srgbClr val="C00000"/>
          </a:solidFill>
        </p:spPr>
        <p:txBody>
          <a:bodyPr wrap="square" rtlCol="0">
            <a:spAutoFit/>
          </a:bodyPr>
          <a:lstStyle/>
          <a:p>
            <a:pPr algn="ctr"/>
            <a:r>
              <a:rPr lang="en-US" dirty="0" smtClean="0">
                <a:solidFill>
                  <a:schemeClr val="bg1"/>
                </a:solidFill>
              </a:rPr>
              <a:t>Among </a:t>
            </a:r>
            <a:r>
              <a:rPr lang="en-US" dirty="0">
                <a:solidFill>
                  <a:schemeClr val="bg1"/>
                </a:solidFill>
              </a:rPr>
              <a:t>r</a:t>
            </a:r>
            <a:r>
              <a:rPr lang="en-US" dirty="0" smtClean="0">
                <a:solidFill>
                  <a:schemeClr val="bg1"/>
                </a:solidFill>
              </a:rPr>
              <a:t>enewable sources of energy, Wind is growing the fastest at a </a:t>
            </a:r>
            <a:r>
              <a:rPr lang="en-SG" dirty="0" smtClean="0">
                <a:solidFill>
                  <a:schemeClr val="bg1"/>
                </a:solidFill>
              </a:rPr>
              <a:t>CAGR of 11% from 2012 to 2022.</a:t>
            </a:r>
            <a:endParaRPr lang="en-SG" dirty="0">
              <a:solidFill>
                <a:schemeClr val="bg1"/>
              </a:solidFill>
            </a:endParaRPr>
          </a:p>
        </p:txBody>
      </p:sp>
      <p:sp>
        <p:nvSpPr>
          <p:cNvPr id="4" name="TextBox 3"/>
          <p:cNvSpPr txBox="1"/>
          <p:nvPr/>
        </p:nvSpPr>
        <p:spPr>
          <a:xfrm>
            <a:off x="180400" y="64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TBC with Daniel’s charts</a:t>
            </a:r>
            <a:endParaRPr lang="en-SG" sz="2400" b="1" dirty="0">
              <a:solidFill>
                <a:schemeClr val="tx2"/>
              </a:solidFill>
            </a:endParaRPr>
          </a:p>
        </p:txBody>
      </p:sp>
    </p:spTree>
    <p:extLst>
      <p:ext uri="{BB962C8B-B14F-4D97-AF65-F5344CB8AC3E}">
        <p14:creationId xmlns:p14="http://schemas.microsoft.com/office/powerpoint/2010/main" val="3572717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E3F914-A157-0D8F-D487-8EDC521680BE}"/>
              </a:ext>
            </a:extLst>
          </p:cNvPr>
          <p:cNvSpPr>
            <a:spLocks noGrp="1"/>
          </p:cNvSpPr>
          <p:nvPr>
            <p:ph type="title"/>
          </p:nvPr>
        </p:nvSpPr>
        <p:spPr/>
        <p:txBody>
          <a:bodyPr/>
          <a:lstStyle/>
          <a:p>
            <a:r>
              <a:rPr lang="en-SG" dirty="0"/>
              <a:t>Wind Turbine Technology Trends</a:t>
            </a:r>
          </a:p>
        </p:txBody>
      </p:sp>
      <p:sp>
        <p:nvSpPr>
          <p:cNvPr id="3" name="Content Placeholder 2">
            <a:extLst>
              <a:ext uri="{FF2B5EF4-FFF2-40B4-BE49-F238E27FC236}">
                <a16:creationId xmlns:a16="http://schemas.microsoft.com/office/drawing/2014/main" xmlns="" id="{A8F752D7-75D6-244F-CE20-6F3D329570F9}"/>
              </a:ext>
            </a:extLst>
          </p:cNvPr>
          <p:cNvSpPr>
            <a:spLocks noGrp="1"/>
          </p:cNvSpPr>
          <p:nvPr>
            <p:ph idx="1"/>
          </p:nvPr>
        </p:nvSpPr>
        <p:spPr>
          <a:xfrm>
            <a:off x="6340415" y="1369404"/>
            <a:ext cx="5683408" cy="4351338"/>
          </a:xfrm>
        </p:spPr>
        <p:txBody>
          <a:bodyPr>
            <a:normAutofit/>
          </a:bodyPr>
          <a:lstStyle/>
          <a:p>
            <a:pPr marL="0" indent="0">
              <a:buNone/>
            </a:pPr>
            <a:r>
              <a:rPr lang="en-SG" sz="1600" dirty="0"/>
              <a:t>In summary, the wind turbine technology in the US exhibits the following trends over time:</a:t>
            </a:r>
          </a:p>
          <a:p>
            <a:r>
              <a:rPr lang="en-US" sz="1600" b="1" dirty="0">
                <a:solidFill>
                  <a:srgbClr val="FF0000"/>
                </a:solidFill>
              </a:rPr>
              <a:t>Taller hub height</a:t>
            </a:r>
          </a:p>
          <a:p>
            <a:r>
              <a:rPr lang="en-US" sz="1600" b="1" dirty="0">
                <a:solidFill>
                  <a:srgbClr val="FF0000"/>
                </a:solidFill>
              </a:rPr>
              <a:t>Larger rotor diameter</a:t>
            </a:r>
          </a:p>
          <a:p>
            <a:r>
              <a:rPr lang="en-US" sz="1600" b="1" dirty="0">
                <a:solidFill>
                  <a:srgbClr val="FF0000"/>
                </a:solidFill>
              </a:rPr>
              <a:t>Larger turbine capacity</a:t>
            </a:r>
          </a:p>
          <a:p>
            <a:r>
              <a:rPr lang="en-US" sz="1600" b="1" dirty="0">
                <a:solidFill>
                  <a:srgbClr val="FF0000"/>
                </a:solidFill>
              </a:rPr>
              <a:t>Lower average specific power</a:t>
            </a:r>
            <a:endParaRPr lang="en-SG" sz="1600" b="1" dirty="0">
              <a:solidFill>
                <a:srgbClr val="FF0000"/>
              </a:solidFill>
            </a:endParaRPr>
          </a:p>
        </p:txBody>
      </p:sp>
      <p:pic>
        <p:nvPicPr>
          <p:cNvPr id="5" name="Picture 4">
            <a:extLst>
              <a:ext uri="{FF2B5EF4-FFF2-40B4-BE49-F238E27FC236}">
                <a16:creationId xmlns:a16="http://schemas.microsoft.com/office/drawing/2014/main" xmlns="" id="{30EEFEC3-7098-BCB2-0BFB-81EDF655B353}"/>
              </a:ext>
            </a:extLst>
          </p:cNvPr>
          <p:cNvPicPr>
            <a:picLocks noChangeAspect="1"/>
          </p:cNvPicPr>
          <p:nvPr/>
        </p:nvPicPr>
        <p:blipFill>
          <a:blip r:embed="rId2"/>
          <a:stretch>
            <a:fillRect/>
          </a:stretch>
        </p:blipFill>
        <p:spPr>
          <a:xfrm>
            <a:off x="494429" y="1690688"/>
            <a:ext cx="5943151" cy="3243621"/>
          </a:xfrm>
          <a:prstGeom prst="rect">
            <a:avLst/>
          </a:prstGeom>
        </p:spPr>
      </p:pic>
      <p:pic>
        <p:nvPicPr>
          <p:cNvPr id="7" name="Picture 6">
            <a:extLst>
              <a:ext uri="{FF2B5EF4-FFF2-40B4-BE49-F238E27FC236}">
                <a16:creationId xmlns:a16="http://schemas.microsoft.com/office/drawing/2014/main" xmlns="" id="{80175868-4E4E-9F28-545C-B5C9E70D58D4}"/>
              </a:ext>
            </a:extLst>
          </p:cNvPr>
          <p:cNvPicPr>
            <a:picLocks noChangeAspect="1"/>
          </p:cNvPicPr>
          <p:nvPr/>
        </p:nvPicPr>
        <p:blipFill>
          <a:blip r:embed="rId3"/>
          <a:stretch>
            <a:fillRect/>
          </a:stretch>
        </p:blipFill>
        <p:spPr>
          <a:xfrm>
            <a:off x="6096000" y="3429000"/>
            <a:ext cx="5927823" cy="3153685"/>
          </a:xfrm>
          <a:prstGeom prst="rect">
            <a:avLst/>
          </a:prstGeom>
        </p:spPr>
      </p:pic>
      <p:sp>
        <p:nvSpPr>
          <p:cNvPr id="8" name="TextBox 7">
            <a:extLst>
              <a:ext uri="{FF2B5EF4-FFF2-40B4-BE49-F238E27FC236}">
                <a16:creationId xmlns:a16="http://schemas.microsoft.com/office/drawing/2014/main" xmlns="" id="{13D307A8-6D18-79C5-0DB9-B6CEFDE817F0}"/>
              </a:ext>
            </a:extLst>
          </p:cNvPr>
          <p:cNvSpPr txBox="1"/>
          <p:nvPr/>
        </p:nvSpPr>
        <p:spPr>
          <a:xfrm>
            <a:off x="733245" y="5197690"/>
            <a:ext cx="536275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 lower specific power will boost capacity factors, because there is more swept rotor area available (resulting in greater energy capture) for each watt of rated turbine capacity. </a:t>
            </a:r>
          </a:p>
          <a:p>
            <a:pPr marL="171450" indent="-171450">
              <a:buFont typeface="Arial" panose="020B0604020202020204" pitchFamily="34" charset="0"/>
              <a:buChar char="•"/>
            </a:pPr>
            <a:r>
              <a:rPr lang="en-US" sz="1200" dirty="0"/>
              <a:t>In general, turbines with low specific power were originally designed for lower wind speed sites, intended to maximize energy capture in areas where large-rotor machines would not be placed under excessive physical stress due to high or turbulent winds. </a:t>
            </a:r>
            <a:endParaRPr lang="en-SG" sz="1200" dirty="0"/>
          </a:p>
        </p:txBody>
      </p:sp>
      <p:sp>
        <p:nvSpPr>
          <p:cNvPr id="9" name="TextBox 8"/>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To clean - Janisse</a:t>
            </a:r>
            <a:endParaRPr lang="en-SG" sz="2400" b="1" dirty="0">
              <a:solidFill>
                <a:schemeClr val="tx2"/>
              </a:solidFill>
            </a:endParaRPr>
          </a:p>
        </p:txBody>
      </p:sp>
    </p:spTree>
    <p:extLst>
      <p:ext uri="{BB962C8B-B14F-4D97-AF65-F5344CB8AC3E}">
        <p14:creationId xmlns:p14="http://schemas.microsoft.com/office/powerpoint/2010/main" val="321813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Why Wind Power?</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16</a:t>
            </a:fld>
            <a:endParaRPr lang="en-US" dirty="0"/>
          </a:p>
        </p:txBody>
      </p:sp>
    </p:spTree>
    <p:extLst>
      <p:ext uri="{BB962C8B-B14F-4D97-AF65-F5344CB8AC3E}">
        <p14:creationId xmlns:p14="http://schemas.microsoft.com/office/powerpoint/2010/main" val="3075340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EFDF85-AA6F-3FBF-5BDF-28B0AC745857}"/>
              </a:ext>
            </a:extLst>
          </p:cNvPr>
          <p:cNvSpPr>
            <a:spLocks noGrp="1"/>
          </p:cNvSpPr>
          <p:nvPr>
            <p:ph type="title"/>
          </p:nvPr>
        </p:nvSpPr>
        <p:spPr/>
        <p:txBody>
          <a:bodyPr/>
          <a:lstStyle/>
          <a:p>
            <a:r>
              <a:rPr lang="en-SG" dirty="0"/>
              <a:t>Cost of Wind Turbines</a:t>
            </a:r>
          </a:p>
        </p:txBody>
      </p:sp>
      <p:pic>
        <p:nvPicPr>
          <p:cNvPr id="7" name="Picture 6">
            <a:extLst>
              <a:ext uri="{FF2B5EF4-FFF2-40B4-BE49-F238E27FC236}">
                <a16:creationId xmlns:a16="http://schemas.microsoft.com/office/drawing/2014/main" xmlns="" id="{AD0E1E1D-2B3B-F0E0-08D2-414FC258D295}"/>
              </a:ext>
            </a:extLst>
          </p:cNvPr>
          <p:cNvPicPr>
            <a:picLocks noChangeAspect="1"/>
          </p:cNvPicPr>
          <p:nvPr/>
        </p:nvPicPr>
        <p:blipFill>
          <a:blip r:embed="rId2"/>
          <a:stretch>
            <a:fillRect/>
          </a:stretch>
        </p:blipFill>
        <p:spPr>
          <a:xfrm>
            <a:off x="838200" y="1690688"/>
            <a:ext cx="7554379" cy="4591691"/>
          </a:xfrm>
          <a:prstGeom prst="rect">
            <a:avLst/>
          </a:prstGeom>
        </p:spPr>
      </p:pic>
      <p:sp>
        <p:nvSpPr>
          <p:cNvPr id="8" name="TextBox 7">
            <a:extLst>
              <a:ext uri="{FF2B5EF4-FFF2-40B4-BE49-F238E27FC236}">
                <a16:creationId xmlns:a16="http://schemas.microsoft.com/office/drawing/2014/main" xmlns="" id="{C082E839-5CF0-6703-B488-F95E4AC2ABE5}"/>
              </a:ext>
            </a:extLst>
          </p:cNvPr>
          <p:cNvSpPr txBox="1"/>
          <p:nvPr/>
        </p:nvSpPr>
        <p:spPr>
          <a:xfrm>
            <a:off x="8729932" y="1690688"/>
            <a:ext cx="286397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Wind turbine prices have dropped substantially since 2008, despite continued technological advancements that have yielded increases in hub heights and especially rotor diameters. However, with supply chain pressures and rising materials prices, turbine prices generally increased in 2021.</a:t>
            </a:r>
            <a:endParaRPr lang="en-SG" sz="1600" dirty="0"/>
          </a:p>
        </p:txBody>
      </p:sp>
    </p:spTree>
    <p:extLst>
      <p:ext uri="{BB962C8B-B14F-4D97-AF65-F5344CB8AC3E}">
        <p14:creationId xmlns:p14="http://schemas.microsoft.com/office/powerpoint/2010/main" val="401894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CEF7F1-FADF-41A1-F99B-5CB4B55080B5}"/>
              </a:ext>
            </a:extLst>
          </p:cNvPr>
          <p:cNvSpPr>
            <a:spLocks noGrp="1"/>
          </p:cNvSpPr>
          <p:nvPr>
            <p:ph type="title"/>
          </p:nvPr>
        </p:nvSpPr>
        <p:spPr/>
        <p:txBody>
          <a:bodyPr/>
          <a:lstStyle/>
          <a:p>
            <a:r>
              <a:rPr lang="en-SG" dirty="0"/>
              <a:t>Installation Cost</a:t>
            </a:r>
          </a:p>
        </p:txBody>
      </p:sp>
      <p:pic>
        <p:nvPicPr>
          <p:cNvPr id="7" name="Picture 6">
            <a:extLst>
              <a:ext uri="{FF2B5EF4-FFF2-40B4-BE49-F238E27FC236}">
                <a16:creationId xmlns:a16="http://schemas.microsoft.com/office/drawing/2014/main" xmlns="" id="{823AF65B-4CE8-E0C5-AF40-40CBD85BB887}"/>
              </a:ext>
            </a:extLst>
          </p:cNvPr>
          <p:cNvPicPr>
            <a:picLocks noChangeAspect="1"/>
          </p:cNvPicPr>
          <p:nvPr/>
        </p:nvPicPr>
        <p:blipFill>
          <a:blip r:embed="rId2"/>
          <a:stretch>
            <a:fillRect/>
          </a:stretch>
        </p:blipFill>
        <p:spPr>
          <a:xfrm>
            <a:off x="1050200" y="1893408"/>
            <a:ext cx="6238539" cy="3912168"/>
          </a:xfrm>
          <a:prstGeom prst="rect">
            <a:avLst/>
          </a:prstGeom>
        </p:spPr>
      </p:pic>
      <p:sp>
        <p:nvSpPr>
          <p:cNvPr id="8" name="TextBox 7">
            <a:extLst>
              <a:ext uri="{FF2B5EF4-FFF2-40B4-BE49-F238E27FC236}">
                <a16:creationId xmlns:a16="http://schemas.microsoft.com/office/drawing/2014/main" xmlns="" id="{13DED9EB-A2D4-6095-7286-BDFD252FDB0E}"/>
              </a:ext>
            </a:extLst>
          </p:cNvPr>
          <p:cNvSpPr txBox="1"/>
          <p:nvPr/>
        </p:nvSpPr>
        <p:spPr>
          <a:xfrm>
            <a:off x="7461849" y="2053087"/>
            <a:ext cx="41924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installed costs of projects declined from the beginning of the U.S. wind industry in the 1980s through the early 2000s, and then increase, reflecting turbine price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Costs peaked in 2009–2010. Though project-level costs have declined since 2010, they have largely held steady over the last few years—and with rising turbine prices may increase in the near term given the lag between turbine orders and project commissioning.</a:t>
            </a:r>
            <a:endParaRPr lang="en-SG" dirty="0"/>
          </a:p>
        </p:txBody>
      </p:sp>
    </p:spTree>
    <p:extLst>
      <p:ext uri="{BB962C8B-B14F-4D97-AF65-F5344CB8AC3E}">
        <p14:creationId xmlns:p14="http://schemas.microsoft.com/office/powerpoint/2010/main" val="3191433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D09F28-81C7-BEE4-209D-BDFD2FBBA230}"/>
              </a:ext>
            </a:extLst>
          </p:cNvPr>
          <p:cNvSpPr>
            <a:spLocks noGrp="1"/>
          </p:cNvSpPr>
          <p:nvPr>
            <p:ph type="title"/>
          </p:nvPr>
        </p:nvSpPr>
        <p:spPr/>
        <p:txBody>
          <a:bodyPr/>
          <a:lstStyle/>
          <a:p>
            <a:r>
              <a:rPr lang="en-SG" dirty="0"/>
              <a:t>Installation Cost by Regions</a:t>
            </a:r>
          </a:p>
        </p:txBody>
      </p:sp>
      <p:pic>
        <p:nvPicPr>
          <p:cNvPr id="9" name="Picture 8">
            <a:extLst>
              <a:ext uri="{FF2B5EF4-FFF2-40B4-BE49-F238E27FC236}">
                <a16:creationId xmlns:a16="http://schemas.microsoft.com/office/drawing/2014/main" xmlns="" id="{7215F102-E481-7BFC-8A5D-408AA19E59CB}"/>
              </a:ext>
            </a:extLst>
          </p:cNvPr>
          <p:cNvPicPr>
            <a:picLocks noChangeAspect="1"/>
          </p:cNvPicPr>
          <p:nvPr/>
        </p:nvPicPr>
        <p:blipFill>
          <a:blip r:embed="rId2"/>
          <a:stretch>
            <a:fillRect/>
          </a:stretch>
        </p:blipFill>
        <p:spPr>
          <a:xfrm>
            <a:off x="1017276" y="1584427"/>
            <a:ext cx="7897327" cy="4534533"/>
          </a:xfrm>
          <a:prstGeom prst="rect">
            <a:avLst/>
          </a:prstGeom>
        </p:spPr>
      </p:pic>
      <p:sp>
        <p:nvSpPr>
          <p:cNvPr id="10" name="TextBox 9">
            <a:extLst>
              <a:ext uri="{FF2B5EF4-FFF2-40B4-BE49-F238E27FC236}">
                <a16:creationId xmlns:a16="http://schemas.microsoft.com/office/drawing/2014/main" xmlns="" id="{9F6ED0B4-E64A-53A0-08C8-087678A02097}"/>
              </a:ext>
            </a:extLst>
          </p:cNvPr>
          <p:cNvSpPr txBox="1"/>
          <p:nvPr/>
        </p:nvSpPr>
        <p:spPr>
          <a:xfrm>
            <a:off x="8790317" y="1690688"/>
            <a:ext cx="3053751"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Regional differences in average project costs are also apparent and may occur due to variations in labor costs, development costs, transportation costs, siting and permitting requirements and timeframes, and other balance of-plant and construction expenditures—as well as variations in average project size and the turbines deployed in different regions.</a:t>
            </a:r>
            <a:endParaRPr lang="en-SG" sz="1600" dirty="0"/>
          </a:p>
        </p:txBody>
      </p:sp>
    </p:spTree>
    <p:extLst>
      <p:ext uri="{BB962C8B-B14F-4D97-AF65-F5344CB8AC3E}">
        <p14:creationId xmlns:p14="http://schemas.microsoft.com/office/powerpoint/2010/main" val="3065579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smtClean="0"/>
              <a:t>TEAM JADEN</a:t>
            </a:r>
            <a:r>
              <a:rPr lang="en-US" dirty="0"/>
              <a:t/>
            </a:r>
            <a:br>
              <a:rPr lang="en-US" dirty="0"/>
            </a:br>
            <a:r>
              <a:rPr lang="en-US" dirty="0" smtClean="0"/>
              <a:t>DAI01</a:t>
            </a:r>
            <a:endParaRPr lang="en-US" dirty="0"/>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2</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a:t>
            </a:r>
            <a:r>
              <a:rPr lang="en-US" sz="4600" b="1" dirty="0" smtClean="0">
                <a:solidFill>
                  <a:schemeClr val="bg2"/>
                </a:solidFill>
                <a:latin typeface="+mj-lt"/>
              </a:rPr>
              <a:t>U.S. </a:t>
            </a:r>
          </a:p>
          <a:p>
            <a:pPr algn="ctr"/>
            <a:r>
              <a:rPr lang="en-US" sz="4600" b="1" dirty="0" smtClean="0">
                <a:solidFill>
                  <a:schemeClr val="bg2"/>
                </a:solidFill>
                <a:latin typeface="+mj-lt"/>
              </a:rPr>
              <a:t>WIND </a:t>
            </a:r>
            <a:r>
              <a:rPr lang="en-US" sz="4600" b="1" dirty="0">
                <a:solidFill>
                  <a:schemeClr val="bg2"/>
                </a:solidFill>
                <a:latin typeface="+mj-lt"/>
              </a:rPr>
              <a:t>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059255-B053-DA49-151C-4D23B02435E0}"/>
              </a:ext>
            </a:extLst>
          </p:cNvPr>
          <p:cNvSpPr>
            <a:spLocks noGrp="1"/>
          </p:cNvSpPr>
          <p:nvPr>
            <p:ph type="title"/>
          </p:nvPr>
        </p:nvSpPr>
        <p:spPr/>
        <p:txBody>
          <a:bodyPr/>
          <a:lstStyle/>
          <a:p>
            <a:r>
              <a:rPr lang="en-SG" dirty="0"/>
              <a:t>Operation and Maintenance Cost</a:t>
            </a:r>
          </a:p>
        </p:txBody>
      </p:sp>
      <p:pic>
        <p:nvPicPr>
          <p:cNvPr id="7" name="Picture 6">
            <a:extLst>
              <a:ext uri="{FF2B5EF4-FFF2-40B4-BE49-F238E27FC236}">
                <a16:creationId xmlns:a16="http://schemas.microsoft.com/office/drawing/2014/main" xmlns="" id="{207AF3A3-6F39-BE51-CBEE-EB7CE0613FCE}"/>
              </a:ext>
            </a:extLst>
          </p:cNvPr>
          <p:cNvPicPr>
            <a:picLocks noChangeAspect="1"/>
          </p:cNvPicPr>
          <p:nvPr/>
        </p:nvPicPr>
        <p:blipFill>
          <a:blip r:embed="rId2"/>
          <a:stretch>
            <a:fillRect/>
          </a:stretch>
        </p:blipFill>
        <p:spPr>
          <a:xfrm>
            <a:off x="1129790" y="1690688"/>
            <a:ext cx="7706801" cy="4105848"/>
          </a:xfrm>
          <a:prstGeom prst="rect">
            <a:avLst/>
          </a:prstGeom>
        </p:spPr>
      </p:pic>
      <p:sp>
        <p:nvSpPr>
          <p:cNvPr id="9" name="TextBox 8">
            <a:extLst>
              <a:ext uri="{FF2B5EF4-FFF2-40B4-BE49-F238E27FC236}">
                <a16:creationId xmlns:a16="http://schemas.microsoft.com/office/drawing/2014/main" xmlns="" id="{0F79DCAD-F341-97D8-B848-C78406CEACEC}"/>
              </a:ext>
            </a:extLst>
          </p:cNvPr>
          <p:cNvSpPr txBox="1"/>
          <p:nvPr/>
        </p:nvSpPr>
        <p:spPr>
          <a:xfrm>
            <a:off x="8557403" y="1690688"/>
            <a:ext cx="3381555"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data demonstrate that O&amp;M costs are far from uniform across projects. </a:t>
            </a:r>
          </a:p>
          <a:p>
            <a:pPr marL="285750" indent="-285750">
              <a:buFont typeface="Arial" panose="020B0604020202020204" pitchFamily="34" charset="0"/>
              <a:buChar char="•"/>
            </a:pPr>
            <a:r>
              <a:rPr lang="en-US" sz="1600" dirty="0"/>
              <a:t>It also suggests that projects installed in the past decade have, on average, incurred lower O&amp;M costs than those installed earlier.</a:t>
            </a:r>
          </a:p>
          <a:p>
            <a:pPr marL="285750" indent="-285750">
              <a:buFont typeface="Arial" panose="020B0604020202020204" pitchFamily="34" charset="0"/>
              <a:buChar char="•"/>
            </a:pPr>
            <a:r>
              <a:rPr lang="en-US" sz="1600" dirty="0"/>
              <a:t>This decline may be due to at least two factors: </a:t>
            </a:r>
          </a:p>
          <a:p>
            <a:pPr marL="800100" lvl="1" indent="-342900">
              <a:buFont typeface="+mj-lt"/>
              <a:buAutoNum type="arabicPeriod"/>
            </a:pPr>
            <a:r>
              <a:rPr lang="en-US" sz="1600" dirty="0"/>
              <a:t>O&amp;M costs generally increase as turbines age and component failures become more common; </a:t>
            </a:r>
          </a:p>
          <a:p>
            <a:pPr marL="800100" lvl="1" indent="-342900">
              <a:buFont typeface="+mj-lt"/>
              <a:buAutoNum type="arabicPeriod"/>
            </a:pPr>
            <a:r>
              <a:rPr lang="en-US" sz="1600" dirty="0"/>
              <a:t>projects installed more recently, with larger and more mature turbines and more sophisticated O&amp;M practices, may experience lower overall O&amp;M costs. </a:t>
            </a:r>
            <a:endParaRPr lang="en-SG" sz="1600" dirty="0"/>
          </a:p>
        </p:txBody>
      </p:sp>
    </p:spTree>
    <p:extLst>
      <p:ext uri="{BB962C8B-B14F-4D97-AF65-F5344CB8AC3E}">
        <p14:creationId xmlns:p14="http://schemas.microsoft.com/office/powerpoint/2010/main" val="1056436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AA96DD-220C-29C7-DFBB-9702E3AAD707}"/>
              </a:ext>
            </a:extLst>
          </p:cNvPr>
          <p:cNvSpPr>
            <a:spLocks noGrp="1"/>
          </p:cNvSpPr>
          <p:nvPr>
            <p:ph type="title"/>
          </p:nvPr>
        </p:nvSpPr>
        <p:spPr/>
        <p:txBody>
          <a:bodyPr/>
          <a:lstStyle/>
          <a:p>
            <a:r>
              <a:rPr lang="en-SG" dirty="0"/>
              <a:t>Cost and Value Comparison</a:t>
            </a:r>
          </a:p>
        </p:txBody>
      </p:sp>
      <p:pic>
        <p:nvPicPr>
          <p:cNvPr id="7" name="Picture 6">
            <a:extLst>
              <a:ext uri="{FF2B5EF4-FFF2-40B4-BE49-F238E27FC236}">
                <a16:creationId xmlns:a16="http://schemas.microsoft.com/office/drawing/2014/main" xmlns="" id="{FEA4D0F3-323A-D7E4-43A1-02D18F1090E6}"/>
              </a:ext>
            </a:extLst>
          </p:cNvPr>
          <p:cNvPicPr>
            <a:picLocks noChangeAspect="1"/>
          </p:cNvPicPr>
          <p:nvPr/>
        </p:nvPicPr>
        <p:blipFill>
          <a:blip r:embed="rId2"/>
          <a:stretch>
            <a:fillRect/>
          </a:stretch>
        </p:blipFill>
        <p:spPr>
          <a:xfrm>
            <a:off x="1157378" y="1690688"/>
            <a:ext cx="6502879" cy="3994278"/>
          </a:xfrm>
          <a:prstGeom prst="rect">
            <a:avLst/>
          </a:prstGeom>
        </p:spPr>
      </p:pic>
      <p:sp>
        <p:nvSpPr>
          <p:cNvPr id="8" name="TextBox 7">
            <a:extLst>
              <a:ext uri="{FF2B5EF4-FFF2-40B4-BE49-F238E27FC236}">
                <a16:creationId xmlns:a16="http://schemas.microsoft.com/office/drawing/2014/main" xmlns="" id="{F623A1AF-EF10-2377-10C7-9727AE6FC26C}"/>
              </a:ext>
            </a:extLst>
          </p:cNvPr>
          <p:cNvSpPr txBox="1"/>
          <p:nvPr/>
        </p:nvSpPr>
        <p:spPr>
          <a:xfrm>
            <a:off x="7660257" y="1027906"/>
            <a:ext cx="3909204"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t>wind PPA prices and utility-scale solar PPA prices—have, in many cases, been competitive with the projected fuel costs of gas-fired combined cycle generators. Specifically, the black dash markers show the 20-year levelized fuel costs—converted from natural gas to power terms.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Supported by federal tax incentives, the average levelized wind and solar PPA prices within this contract sample have, for several years now, </a:t>
            </a:r>
            <a:r>
              <a:rPr lang="en-US" sz="1600" b="1" dirty="0">
                <a:solidFill>
                  <a:srgbClr val="FF0000"/>
                </a:solidFill>
              </a:rPr>
              <a:t>been below the projected levelized cost of burning natural gas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However, although the gap between wind and solar PPA prices was quite wide a decade ago, that gap has narrowed considerably in recent years, as solar prices have fallen more rapidly than wind prices</a:t>
            </a:r>
            <a:endParaRPr lang="en-SG" sz="1600" dirty="0"/>
          </a:p>
        </p:txBody>
      </p:sp>
    </p:spTree>
    <p:extLst>
      <p:ext uri="{BB962C8B-B14F-4D97-AF65-F5344CB8AC3E}">
        <p14:creationId xmlns:p14="http://schemas.microsoft.com/office/powerpoint/2010/main" val="1247118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861352-FAB3-51D5-F045-83CB27FF090B}"/>
              </a:ext>
            </a:extLst>
          </p:cNvPr>
          <p:cNvSpPr>
            <a:spLocks noGrp="1"/>
          </p:cNvSpPr>
          <p:nvPr>
            <p:ph type="title"/>
          </p:nvPr>
        </p:nvSpPr>
        <p:spPr/>
        <p:txBody>
          <a:bodyPr/>
          <a:lstStyle/>
          <a:p>
            <a:endParaRPr lang="en-SG"/>
          </a:p>
        </p:txBody>
      </p:sp>
      <p:pic>
        <p:nvPicPr>
          <p:cNvPr id="5" name="Picture 4">
            <a:extLst>
              <a:ext uri="{FF2B5EF4-FFF2-40B4-BE49-F238E27FC236}">
                <a16:creationId xmlns:a16="http://schemas.microsoft.com/office/drawing/2014/main" xmlns="" id="{A045A5C9-7682-4F78-6795-01A24393937C}"/>
              </a:ext>
            </a:extLst>
          </p:cNvPr>
          <p:cNvPicPr>
            <a:picLocks noChangeAspect="1"/>
          </p:cNvPicPr>
          <p:nvPr/>
        </p:nvPicPr>
        <p:blipFill>
          <a:blip r:embed="rId2"/>
          <a:stretch>
            <a:fillRect/>
          </a:stretch>
        </p:blipFill>
        <p:spPr>
          <a:xfrm>
            <a:off x="1048137" y="1886631"/>
            <a:ext cx="6620746" cy="4118620"/>
          </a:xfrm>
          <a:prstGeom prst="rect">
            <a:avLst/>
          </a:prstGeom>
        </p:spPr>
      </p:pic>
      <p:sp>
        <p:nvSpPr>
          <p:cNvPr id="6" name="TextBox 5">
            <a:extLst>
              <a:ext uri="{FF2B5EF4-FFF2-40B4-BE49-F238E27FC236}">
                <a16:creationId xmlns:a16="http://schemas.microsoft.com/office/drawing/2014/main" xmlns="" id="{1E389781-728D-00C6-3012-CF55086E237D}"/>
              </a:ext>
            </a:extLst>
          </p:cNvPr>
          <p:cNvSpPr txBox="1"/>
          <p:nvPr/>
        </p:nvSpPr>
        <p:spPr>
          <a:xfrm>
            <a:off x="7936301" y="1886631"/>
            <a:ext cx="3502325" cy="4524315"/>
          </a:xfrm>
          <a:prstGeom prst="rect">
            <a:avLst/>
          </a:prstGeom>
          <a:noFill/>
        </p:spPr>
        <p:txBody>
          <a:bodyPr wrap="square" rtlCol="0">
            <a:spAutoFit/>
          </a:bodyPr>
          <a:lstStyle/>
          <a:p>
            <a:r>
              <a:rPr lang="en-US" dirty="0"/>
              <a:t>the long-term value that wind power might provide as a “hedge” against rising and/or uncertain natural gas prices. The wind PPA prices that are shown have been contractually locked in, whereas the fuel cost projections to which they are compared are highly uncertain. Actual fuel costs could ultimately be lower or higher. Either way, as evidenced by the widening range of fuel cost projections over time, it becomes increasingly difficult to forecast fuel costs with any accuracy as the term of the forecast increases</a:t>
            </a:r>
            <a:endParaRPr lang="en-SG" dirty="0"/>
          </a:p>
        </p:txBody>
      </p:sp>
    </p:spTree>
    <p:extLst>
      <p:ext uri="{BB962C8B-B14F-4D97-AF65-F5344CB8AC3E}">
        <p14:creationId xmlns:p14="http://schemas.microsoft.com/office/powerpoint/2010/main" val="2209932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Growth Outlook for Wind in U.S.</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23</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smtClean="0"/>
              <a:t>Growth Drivers of Wind </a:t>
            </a:r>
            <a:r>
              <a:rPr lang="en-SG" sz="2800" dirty="0" smtClean="0"/>
              <a:t>Energy in U.S.</a:t>
            </a:r>
            <a:endParaRPr lang="en-SG" sz="2800" dirty="0"/>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gridCol w="3784600"/>
                <a:gridCol w="3784600"/>
              </a:tblGrid>
              <a:tr h="718641">
                <a:tc>
                  <a:txBody>
                    <a:bodyPr/>
                    <a:lstStyle/>
                    <a:p>
                      <a:pPr algn="ctr"/>
                      <a:r>
                        <a:rPr lang="en-SG" sz="1800" dirty="0" smtClean="0"/>
                        <a:t>          Cost competitiveness</a:t>
                      </a:r>
                      <a:endParaRPr lang="en-SG" sz="1800" dirty="0">
                        <a:solidFill>
                          <a:srgbClr val="000000"/>
                        </a:solidFill>
                      </a:endParaRPr>
                    </a:p>
                  </a:txBody>
                  <a:tcPr marL="95335" marR="95335" marT="47668" marB="47668" anchor="ctr"/>
                </a:tc>
                <a:tc>
                  <a:txBody>
                    <a:bodyPr/>
                    <a:lstStyle/>
                    <a:p>
                      <a:pPr algn="ctr"/>
                      <a:r>
                        <a:rPr lang="en-US" sz="1800" dirty="0" smtClean="0"/>
                        <a:t>          Federal clean energy policies </a:t>
                      </a:r>
                      <a:endParaRPr lang="en-SG" sz="1800" dirty="0">
                        <a:solidFill>
                          <a:srgbClr val="000000"/>
                        </a:solidFill>
                      </a:endParaRPr>
                    </a:p>
                  </a:txBody>
                  <a:tcPr marL="95335" marR="95335" marT="47668" marB="47668" anchor="ctr"/>
                </a:tc>
                <a:tc>
                  <a:txBody>
                    <a:bodyPr/>
                    <a:lstStyle/>
                    <a:p>
                      <a:pPr algn="ctr"/>
                      <a:r>
                        <a:rPr lang="en-US" sz="1800" dirty="0" smtClean="0"/>
                        <a:t>          State clean energy policies</a:t>
                      </a:r>
                      <a:endParaRPr lang="en-SG" sz="1800" dirty="0">
                        <a:solidFill>
                          <a:srgbClr val="000000"/>
                        </a:solidFill>
                      </a:endParaRPr>
                    </a:p>
                  </a:txBody>
                  <a:tcPr marL="95335" marR="95335" marT="47668" marB="47668" anchor="ctr"/>
                </a:tc>
              </a:tr>
              <a:tr h="1041349">
                <a:tc>
                  <a:txBody>
                    <a:bodyPr/>
                    <a:lstStyle/>
                    <a:p>
                      <a:pPr algn="ctr"/>
                      <a:r>
                        <a:rPr lang="en-US" sz="1800" dirty="0" smtClean="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smtClean="0">
                          <a:solidFill>
                            <a:srgbClr val="000000"/>
                          </a:solidFill>
                        </a:rPr>
                        <a:t>Inflation Reduction Act (IRA)</a:t>
                      </a:r>
                      <a:r>
                        <a:rPr lang="en-US" sz="1800" baseline="0" dirty="0" smtClean="0">
                          <a:solidFill>
                            <a:srgbClr val="000000"/>
                          </a:solidFill>
                        </a:rPr>
                        <a:t> - </a:t>
                      </a:r>
                      <a:r>
                        <a:rPr lang="en-US" sz="1800" dirty="0" smtClean="0">
                          <a:solidFill>
                            <a:srgbClr val="000000"/>
                          </a:solidFill>
                        </a:rPr>
                        <a:t>tax credits for wind and solar projects built</a:t>
                      </a:r>
                      <a:r>
                        <a:rPr lang="en-US" sz="1800" baseline="0" dirty="0" smtClean="0">
                          <a:solidFill>
                            <a:srgbClr val="000000"/>
                          </a:solidFill>
                        </a:rPr>
                        <a:t> </a:t>
                      </a:r>
                      <a:r>
                        <a:rPr lang="en-US" sz="1800" dirty="0" smtClean="0">
                          <a:solidFill>
                            <a:srgbClr val="000000"/>
                          </a:solidFill>
                        </a:rPr>
                        <a:t>before 2025 and technology-neutral credits through 2032.</a:t>
                      </a:r>
                      <a:endParaRPr lang="en-US" sz="1800" dirty="0" smtClean="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More than 22 states targeting 100% renewable energy or 100% carbon-free electricity</a:t>
                      </a:r>
                      <a:r>
                        <a:rPr lang="en-US" sz="1800" baseline="0" dirty="0" smtClean="0">
                          <a:solidFill>
                            <a:srgbClr val="000000"/>
                          </a:solidFill>
                        </a:rPr>
                        <a:t> by </a:t>
                      </a:r>
                      <a:r>
                        <a:rPr lang="en-US" sz="1800" dirty="0" smtClean="0">
                          <a:solidFill>
                            <a:srgbClr val="000000"/>
                          </a:solidFill>
                        </a:rPr>
                        <a:t>2050.</a:t>
                      </a:r>
                    </a:p>
                  </a:txBody>
                  <a:tcPr marL="95335" marR="95335" marT="47668" marB="47668"/>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gridCol w="3784600"/>
                <a:gridCol w="3784600"/>
              </a:tblGrid>
              <a:tr h="724163">
                <a:tc>
                  <a:txBody>
                    <a:bodyPr/>
                    <a:lstStyle/>
                    <a:p>
                      <a:pPr algn="ctr"/>
                      <a:r>
                        <a:rPr lang="en-US" sz="1800" dirty="0" smtClean="0">
                          <a:solidFill>
                            <a:schemeClr val="bg1"/>
                          </a:solidFill>
                        </a:rPr>
                        <a:t>          Utility </a:t>
                      </a:r>
                      <a:r>
                        <a:rPr lang="en-US" sz="1800" dirty="0" err="1" smtClean="0">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smtClean="0">
                          <a:solidFill>
                            <a:schemeClr val="bg1"/>
                          </a:solidFill>
                        </a:rPr>
                        <a:t>          </a:t>
                      </a:r>
                      <a:r>
                        <a:rPr lang="en-US" sz="1800" dirty="0" smtClean="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smtClean="0">
                          <a:solidFill>
                            <a:schemeClr val="bg1"/>
                          </a:solidFill>
                        </a:rPr>
                        <a:t>          Rising</a:t>
                      </a:r>
                      <a:r>
                        <a:rPr lang="en-US" sz="1800" baseline="0" dirty="0" smtClean="0">
                          <a:solidFill>
                            <a:schemeClr val="bg1"/>
                          </a:solidFill>
                        </a:rPr>
                        <a:t> p</a:t>
                      </a:r>
                      <a:r>
                        <a:rPr lang="en-US" sz="1800" dirty="0" smtClean="0">
                          <a:solidFill>
                            <a:schemeClr val="bg1"/>
                          </a:solidFill>
                        </a:rPr>
                        <a:t>rivate </a:t>
                      </a:r>
                      <a:r>
                        <a:rPr lang="en-US" sz="1800" kern="1200" dirty="0" smtClean="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tr>
              <a:tr h="1041349">
                <a:tc>
                  <a:txBody>
                    <a:bodyPr/>
                    <a:lstStyle/>
                    <a:p>
                      <a:pPr algn="ctr"/>
                      <a:r>
                        <a:rPr lang="en-US" sz="1800" dirty="0" smtClean="0">
                          <a:solidFill>
                            <a:srgbClr val="000000"/>
                          </a:solidFill>
                        </a:rPr>
                        <a:t>96%</a:t>
                      </a:r>
                      <a:r>
                        <a:rPr lang="en-US" sz="1800" baseline="0" dirty="0" smtClean="0">
                          <a:solidFill>
                            <a:srgbClr val="000000"/>
                          </a:solidFill>
                        </a:rPr>
                        <a:t> of the </a:t>
                      </a:r>
                      <a:r>
                        <a:rPr lang="en-US" sz="1800" dirty="0" smtClean="0">
                          <a:solidFill>
                            <a:srgbClr val="000000"/>
                          </a:solidFill>
                        </a:rPr>
                        <a:t>largest US investor-owned utilities committed to reducing carbon emissions by</a:t>
                      </a:r>
                      <a:r>
                        <a:rPr lang="en-US" sz="1800" baseline="0" dirty="0" smtClean="0">
                          <a:solidFill>
                            <a:srgbClr val="000000"/>
                          </a:solidFill>
                        </a:rPr>
                        <a:t> b</a:t>
                      </a:r>
                      <a:r>
                        <a:rPr lang="en-US" sz="1800" dirty="0" smtClean="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Investors attracted by transparent returns on mature technologies backed by 10-year tax credits with direct pay options.</a:t>
                      </a:r>
                      <a:endParaRPr lang="en-SG" sz="1800" dirty="0" smtClean="0">
                        <a:solidFill>
                          <a:srgbClr val="000000"/>
                        </a:solidFill>
                      </a:endParaRPr>
                    </a:p>
                  </a:txBody>
                  <a:tcPr marL="95335" marR="95335" marT="47668" marB="47668"/>
                </a:tc>
              </a:tr>
            </a:tbl>
          </a:graphicData>
        </a:graphic>
      </p:graphicFrame>
      <p:pic>
        <p:nvPicPr>
          <p:cNvPr id="12" name="Picture 1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25</a:t>
            </a:fld>
            <a:endParaRPr lang="en-US" noProof="0" dirty="0"/>
          </a:p>
        </p:txBody>
      </p:sp>
      <p:sp>
        <p:nvSpPr>
          <p:cNvPr id="3" name="Title 2"/>
          <p:cNvSpPr>
            <a:spLocks noGrp="1"/>
          </p:cNvSpPr>
          <p:nvPr>
            <p:ph type="title"/>
          </p:nvPr>
        </p:nvSpPr>
        <p:spPr/>
        <p:txBody>
          <a:bodyPr>
            <a:noAutofit/>
          </a:bodyPr>
          <a:lstStyle/>
          <a:p>
            <a:r>
              <a:rPr lang="en-US" sz="2800" dirty="0" smtClean="0"/>
              <a:t>Nearly </a:t>
            </a:r>
            <a:r>
              <a:rPr lang="en-US" sz="2800" dirty="0"/>
              <a:t>75% of the new wind capacity installed in 2021 is located in ERCOT, MISO and </a:t>
            </a:r>
            <a:r>
              <a:rPr lang="en-US" sz="2800" dirty="0" smtClean="0"/>
              <a:t>SPP, where the wind speeds are the highest within U.S.</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endParaRPr lang="en-SG" dirty="0" smtClean="0">
              <a:solidFill>
                <a:schemeClr val="tx2"/>
              </a:solidFill>
            </a:endParaRPr>
          </a:p>
          <a:p>
            <a:pPr>
              <a:buClr>
                <a:schemeClr val="bg2"/>
              </a:buClr>
            </a:pPr>
            <a:r>
              <a:rPr lang="en-SG" dirty="0" smtClean="0">
                <a:solidFill>
                  <a:schemeClr val="tx2"/>
                </a:solidFill>
              </a:rPr>
              <a:t>sub-regions. Each sub-region is governed </a:t>
            </a:r>
            <a:r>
              <a:rPr lang="en-SG" dirty="0">
                <a:solidFill>
                  <a:schemeClr val="tx2"/>
                </a:solidFill>
              </a:rPr>
              <a:t>by </a:t>
            </a:r>
            <a:endParaRPr lang="en-SG" dirty="0" smtClean="0">
              <a:solidFill>
                <a:schemeClr val="tx2"/>
              </a:solidFill>
            </a:endParaRPr>
          </a:p>
          <a:p>
            <a:pPr>
              <a:buClr>
                <a:schemeClr val="bg2"/>
              </a:buClr>
            </a:pPr>
            <a:r>
              <a:rPr lang="en-SG" dirty="0" smtClean="0">
                <a:solidFill>
                  <a:schemeClr val="tx2"/>
                </a:solidFill>
              </a:rPr>
              <a:t>an </a:t>
            </a:r>
            <a:r>
              <a:rPr lang="en-SG" dirty="0">
                <a:solidFill>
                  <a:schemeClr val="tx2"/>
                </a:solidFill>
              </a:rPr>
              <a:t>energy operator that </a:t>
            </a:r>
            <a:r>
              <a:rPr lang="en-US" dirty="0">
                <a:solidFill>
                  <a:schemeClr val="tx2"/>
                </a:solidFill>
              </a:rPr>
              <a:t>manages </a:t>
            </a:r>
            <a:r>
              <a:rPr lang="en-US" dirty="0" smtClean="0">
                <a:solidFill>
                  <a:schemeClr val="tx2"/>
                </a:solidFill>
              </a:rPr>
              <a:t>their respective </a:t>
            </a:r>
            <a:r>
              <a:rPr lang="en-US" dirty="0">
                <a:solidFill>
                  <a:schemeClr val="tx2"/>
                </a:solidFill>
              </a:rPr>
              <a:t>electricity grid and wholesale electricity </a:t>
            </a:r>
            <a:r>
              <a:rPr lang="en-US" dirty="0" smtClean="0">
                <a:solidFill>
                  <a:schemeClr val="tx2"/>
                </a:solidFill>
              </a:rPr>
              <a:t>markets. They </a:t>
            </a:r>
            <a:r>
              <a:rPr lang="en-US" dirty="0">
                <a:solidFill>
                  <a:schemeClr val="tx2"/>
                </a:solidFill>
              </a:rPr>
              <a:t>are</a:t>
            </a:r>
            <a:r>
              <a:rPr lang="en-US" dirty="0" smtClean="0">
                <a:solidFill>
                  <a:schemeClr val="tx2"/>
                </a:solidFill>
              </a:rPr>
              <a:t>:</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spTree>
    <p:extLst>
      <p:ext uri="{BB962C8B-B14F-4D97-AF65-F5344CB8AC3E}">
        <p14:creationId xmlns:p14="http://schemas.microsoft.com/office/powerpoint/2010/main" val="9905994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p:txBody>
          <a:bodyPr>
            <a:normAutofit/>
          </a:bodyPr>
          <a:lstStyle/>
          <a:p>
            <a:r>
              <a:rPr lang="en-US" sz="3600" dirty="0" smtClean="0"/>
              <a:t>Nearly </a:t>
            </a:r>
            <a:r>
              <a:rPr lang="en-US" sz="3600" dirty="0"/>
              <a:t>75% of the new wind capacity installed in 2021 is located in ERCOT, MISO and </a:t>
            </a:r>
            <a:r>
              <a:rPr lang="en-US" sz="3600" dirty="0" smtClean="0"/>
              <a:t>SPP</a:t>
            </a:r>
            <a:endParaRPr lang="en-SG" sz="3600" dirty="0"/>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182184442"/>
              </p:ext>
            </p:extLst>
          </p:nvPr>
        </p:nvGraphicFramePr>
        <p:xfrm>
          <a:off x="419100" y="1974851"/>
          <a:ext cx="5895300" cy="4243458"/>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p:cNvCxnSpPr/>
          <p:nvPr/>
        </p:nvCxnSpPr>
        <p:spPr>
          <a:xfrm>
            <a:off x="-488950" y="6218308"/>
            <a:ext cx="128206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Content Placeholder 4"/>
          <p:cNvPicPr>
            <a:picLocks noChangeAspect="1"/>
          </p:cNvPicPr>
          <p:nvPr/>
        </p:nvPicPr>
        <p:blipFill rotWithShape="1">
          <a:blip r:embed="rId4"/>
          <a:srcRect l="47964" t="13557" r="5056" b="27452"/>
          <a:stretch/>
        </p:blipFill>
        <p:spPr>
          <a:xfrm>
            <a:off x="6553346" y="1965600"/>
            <a:ext cx="5778354" cy="4082400"/>
          </a:xfrm>
          <a:prstGeom prst="rect">
            <a:avLst/>
          </a:prstGeom>
        </p:spPr>
      </p:pic>
      <p:sp>
        <p:nvSpPr>
          <p:cNvPr id="9" name="TextBox 8"/>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To combine - Janisse</a:t>
            </a:r>
            <a:endParaRPr lang="en-SG" sz="2400" b="1" dirty="0">
              <a:solidFill>
                <a:schemeClr val="tx2"/>
              </a:solidFill>
            </a:endParaRPr>
          </a:p>
        </p:txBody>
      </p:sp>
    </p:spTree>
    <p:extLst>
      <p:ext uri="{BB962C8B-B14F-4D97-AF65-F5344CB8AC3E}">
        <p14:creationId xmlns:p14="http://schemas.microsoft.com/office/powerpoint/2010/main" val="1801906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 xmlns:a16="http://schemas.microsoft.com/office/drawing/2014/main"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 xmlns:a16="http://schemas.microsoft.com/office/drawing/2014/main"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
        <p:nvSpPr>
          <p:cNvPr id="7" name="TextBox 6"/>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To clean - Janisse</a:t>
            </a:r>
            <a:endParaRPr lang="en-SG" sz="2400" b="1" dirty="0">
              <a:solidFill>
                <a:schemeClr val="tx2"/>
              </a:solidFill>
            </a:endParaRPr>
          </a:p>
        </p:txBody>
      </p:sp>
    </p:spTree>
    <p:extLst>
      <p:ext uri="{BB962C8B-B14F-4D97-AF65-F5344CB8AC3E}">
        <p14:creationId xmlns:p14="http://schemas.microsoft.com/office/powerpoint/2010/main" val="1652291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CAA32E-A74D-F62C-3F26-55E70562EF73}"/>
              </a:ext>
            </a:extLst>
          </p:cNvPr>
          <p:cNvSpPr>
            <a:spLocks noGrp="1"/>
          </p:cNvSpPr>
          <p:nvPr>
            <p:ph type="title"/>
          </p:nvPr>
        </p:nvSpPr>
        <p:spPr/>
        <p:txBody>
          <a:bodyPr/>
          <a:lstStyle/>
          <a:p>
            <a:r>
              <a:rPr lang="en-SG" dirty="0"/>
              <a:t>Wind power capacity by states</a:t>
            </a:r>
          </a:p>
        </p:txBody>
      </p:sp>
      <p:pic>
        <p:nvPicPr>
          <p:cNvPr id="5" name="Picture 4">
            <a:extLst>
              <a:ext uri="{FF2B5EF4-FFF2-40B4-BE49-F238E27FC236}">
                <a16:creationId xmlns:a16="http://schemas.microsoft.com/office/drawing/2014/main" xmlns="" id="{3A18446C-E7F2-EF95-AAF6-5F5267879CBD}"/>
              </a:ext>
            </a:extLst>
          </p:cNvPr>
          <p:cNvPicPr>
            <a:picLocks noChangeAspect="1"/>
          </p:cNvPicPr>
          <p:nvPr/>
        </p:nvPicPr>
        <p:blipFill>
          <a:blip r:embed="rId2"/>
          <a:stretch>
            <a:fillRect/>
          </a:stretch>
        </p:blipFill>
        <p:spPr>
          <a:xfrm>
            <a:off x="2345261" y="1518159"/>
            <a:ext cx="6557200" cy="4622901"/>
          </a:xfrm>
          <a:prstGeom prst="rect">
            <a:avLst/>
          </a:prstGeom>
        </p:spPr>
      </p:pic>
    </p:spTree>
    <p:extLst>
      <p:ext uri="{BB962C8B-B14F-4D97-AF65-F5344CB8AC3E}">
        <p14:creationId xmlns:p14="http://schemas.microsoft.com/office/powerpoint/2010/main" val="624523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Location map from dataset</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smtClean="0"/>
              <a:t>ABOUT US</a:t>
            </a:r>
            <a:endParaRPr lang="en-US" dirty="0"/>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smtClean="0"/>
              <a:t>We are </a:t>
            </a:r>
            <a:r>
              <a:rPr lang="en-SG" sz="2400" b="1" dirty="0" smtClean="0">
                <a:solidFill>
                  <a:schemeClr val="tx1"/>
                </a:solidFill>
              </a:rPr>
              <a:t>Team JADEN</a:t>
            </a:r>
            <a:r>
              <a:rPr lang="en-SG" sz="2400" dirty="0" smtClean="0"/>
              <a:t> from WOW!, a Chicago-based private equity firm specialising in clean energy investments. </a:t>
            </a:r>
          </a:p>
          <a:p>
            <a:pPr algn="ctr">
              <a:lnSpc>
                <a:spcPct val="100000"/>
              </a:lnSpc>
              <a:spcBef>
                <a:spcPts val="0"/>
              </a:spcBef>
            </a:pPr>
            <a:endParaRPr lang="en-SG" sz="2400" dirty="0" smtClean="0"/>
          </a:p>
          <a:p>
            <a:pPr algn="ctr">
              <a:lnSpc>
                <a:spcPct val="100000"/>
              </a:lnSpc>
              <a:spcBef>
                <a:spcPts val="0"/>
              </a:spcBef>
            </a:pPr>
            <a:r>
              <a:rPr lang="en-SG" sz="2400" dirty="0" smtClean="0"/>
              <a:t>Currently, our portfolio includes U.S. hydropower projects, and we are exploring potential investments in U.S. wind power.</a:t>
            </a:r>
            <a:endParaRPr lang="en-SG" sz="2400" dirty="0"/>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3</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Identifying Market Opportunities</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326BF5-FDAF-A1E0-6B47-C2C0F1A8CBDA}"/>
              </a:ext>
            </a:extLst>
          </p:cNvPr>
          <p:cNvSpPr>
            <a:spLocks noGrp="1"/>
          </p:cNvSpPr>
          <p:nvPr>
            <p:ph type="title"/>
          </p:nvPr>
        </p:nvSpPr>
        <p:spPr/>
        <p:txBody>
          <a:bodyPr>
            <a:normAutofit/>
          </a:bodyPr>
          <a:lstStyle/>
          <a:p>
            <a:r>
              <a:rPr lang="en-SG" sz="4000" dirty="0"/>
              <a:t>Capacity Factor of Wind Turbine Projects </a:t>
            </a:r>
          </a:p>
        </p:txBody>
      </p:sp>
      <p:pic>
        <p:nvPicPr>
          <p:cNvPr id="7" name="Picture 6">
            <a:extLst>
              <a:ext uri="{FF2B5EF4-FFF2-40B4-BE49-F238E27FC236}">
                <a16:creationId xmlns:a16="http://schemas.microsoft.com/office/drawing/2014/main" xmlns="" id="{8B3EB3A0-7758-F3D7-6659-7A75B7CDFAB8}"/>
              </a:ext>
            </a:extLst>
          </p:cNvPr>
          <p:cNvPicPr>
            <a:picLocks noChangeAspect="1"/>
          </p:cNvPicPr>
          <p:nvPr/>
        </p:nvPicPr>
        <p:blipFill>
          <a:blip r:embed="rId2"/>
          <a:stretch>
            <a:fillRect/>
          </a:stretch>
        </p:blipFill>
        <p:spPr>
          <a:xfrm>
            <a:off x="838200" y="1844553"/>
            <a:ext cx="7479459" cy="4262949"/>
          </a:xfrm>
          <a:prstGeom prst="rect">
            <a:avLst/>
          </a:prstGeom>
        </p:spPr>
      </p:pic>
      <p:sp>
        <p:nvSpPr>
          <p:cNvPr id="8" name="TextBox 7">
            <a:extLst>
              <a:ext uri="{FF2B5EF4-FFF2-40B4-BE49-F238E27FC236}">
                <a16:creationId xmlns:a16="http://schemas.microsoft.com/office/drawing/2014/main" xmlns="" id="{D53F9D97-33C0-A35F-42DA-266CA56BEBA9}"/>
              </a:ext>
            </a:extLst>
          </p:cNvPr>
          <p:cNvSpPr txBox="1"/>
          <p:nvPr/>
        </p:nvSpPr>
        <p:spPr>
          <a:xfrm>
            <a:off x="7910422" y="1844553"/>
            <a:ext cx="3631721" cy="4616648"/>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FF0000"/>
                </a:solidFill>
              </a:rPr>
              <a:t>Capacity factor </a:t>
            </a:r>
            <a:r>
              <a:rPr lang="en-US" sz="1400" dirty="0"/>
              <a:t>is a measure of the actual energy generated by a project over a given timeframe relative to the maximum possible amount of energy that could have been generated over that same timeframe if the project had been operating at full capacity the entire time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improvement in capacity factor among more-recently built projects is impacted by several factors: project location and the quality of the wind resource at each site, turbine scaling and design, and performance degradation over time.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2021 capacity factor for projects built most recently, in 2020, was 38%, somewhat lower than for projects built from 2014 to 2020 and continuing a capacity factor decline that began with wind projects built in 2019.</a:t>
            </a:r>
            <a:endParaRPr lang="en-SG" sz="1400" dirty="0"/>
          </a:p>
        </p:txBody>
      </p:sp>
      <p:sp>
        <p:nvSpPr>
          <p:cNvPr id="5" name="TextBox 4"/>
          <p:cNvSpPr txBox="1"/>
          <p:nvPr/>
        </p:nvSpPr>
        <p:spPr>
          <a:xfrm>
            <a:off x="245200" y="208950"/>
            <a:ext cx="48884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Ning</a:t>
            </a:r>
            <a:r>
              <a:rPr lang="en-SG" sz="2400" b="1" dirty="0" smtClean="0">
                <a:solidFill>
                  <a:schemeClr val="tx2"/>
                </a:solidFill>
              </a:rPr>
              <a:t>/</a:t>
            </a:r>
            <a:r>
              <a:rPr lang="en-SG" sz="2400" b="1" dirty="0" err="1" smtClean="0">
                <a:solidFill>
                  <a:schemeClr val="tx2"/>
                </a:solidFill>
              </a:rPr>
              <a:t>Nic</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2621042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452904-F2D5-02B9-EEED-4165F27B71F1}"/>
              </a:ext>
            </a:extLst>
          </p:cNvPr>
          <p:cNvSpPr>
            <a:spLocks noGrp="1"/>
          </p:cNvSpPr>
          <p:nvPr>
            <p:ph type="title"/>
          </p:nvPr>
        </p:nvSpPr>
        <p:spPr/>
        <p:txBody>
          <a:bodyPr/>
          <a:lstStyle/>
          <a:p>
            <a:r>
              <a:rPr lang="en-SG" dirty="0"/>
              <a:t>Capacity Factor by States</a:t>
            </a:r>
          </a:p>
        </p:txBody>
      </p:sp>
      <p:pic>
        <p:nvPicPr>
          <p:cNvPr id="7" name="Picture 6">
            <a:extLst>
              <a:ext uri="{FF2B5EF4-FFF2-40B4-BE49-F238E27FC236}">
                <a16:creationId xmlns:a16="http://schemas.microsoft.com/office/drawing/2014/main" xmlns="" id="{90F97463-FC16-48E1-4AFF-E81E1E75DD4A}"/>
              </a:ext>
            </a:extLst>
          </p:cNvPr>
          <p:cNvPicPr>
            <a:picLocks noChangeAspect="1"/>
          </p:cNvPicPr>
          <p:nvPr/>
        </p:nvPicPr>
        <p:blipFill>
          <a:blip r:embed="rId2"/>
          <a:stretch>
            <a:fillRect/>
          </a:stretch>
        </p:blipFill>
        <p:spPr>
          <a:xfrm>
            <a:off x="1555630" y="2559398"/>
            <a:ext cx="7811590" cy="3724795"/>
          </a:xfrm>
          <a:prstGeom prst="rect">
            <a:avLst/>
          </a:prstGeom>
        </p:spPr>
      </p:pic>
      <p:sp>
        <p:nvSpPr>
          <p:cNvPr id="8" name="TextBox 7">
            <a:extLst>
              <a:ext uri="{FF2B5EF4-FFF2-40B4-BE49-F238E27FC236}">
                <a16:creationId xmlns:a16="http://schemas.microsoft.com/office/drawing/2014/main" xmlns="" id="{E279A202-C50D-EF63-4595-F83460B34BD9}"/>
              </a:ext>
            </a:extLst>
          </p:cNvPr>
          <p:cNvSpPr txBox="1"/>
          <p:nvPr/>
        </p:nvSpPr>
        <p:spPr>
          <a:xfrm>
            <a:off x="638356" y="1913067"/>
            <a:ext cx="11179834" cy="646331"/>
          </a:xfrm>
          <a:prstGeom prst="rect">
            <a:avLst/>
          </a:prstGeom>
          <a:noFill/>
        </p:spPr>
        <p:txBody>
          <a:bodyPr wrap="square" rtlCol="0">
            <a:spAutoFit/>
          </a:bodyPr>
          <a:lstStyle/>
          <a:p>
            <a:r>
              <a:rPr lang="en-US" dirty="0"/>
              <a:t>State and regional variations in capacity factors reflect the strength of the wind resource as capacity factors are highest in the central part of the country</a:t>
            </a:r>
            <a:endParaRPr lang="en-SG" dirty="0"/>
          </a:p>
        </p:txBody>
      </p:sp>
      <p:sp>
        <p:nvSpPr>
          <p:cNvPr id="5" name="TextBox 4"/>
          <p:cNvSpPr txBox="1"/>
          <p:nvPr/>
        </p:nvSpPr>
        <p:spPr>
          <a:xfrm>
            <a:off x="245200" y="208950"/>
            <a:ext cx="48884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Ning</a:t>
            </a:r>
            <a:r>
              <a:rPr lang="en-SG" sz="2400" b="1" dirty="0" smtClean="0">
                <a:solidFill>
                  <a:schemeClr val="tx2"/>
                </a:solidFill>
              </a:rPr>
              <a:t>/</a:t>
            </a:r>
            <a:r>
              <a:rPr lang="en-SG" sz="2400" b="1" dirty="0" err="1" smtClean="0">
                <a:solidFill>
                  <a:schemeClr val="tx2"/>
                </a:solidFill>
              </a:rPr>
              <a:t>Nic</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11673809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EDA from dataset</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1978570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Partner Selection</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35</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Clustering analysis of operator companies</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781320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36</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Justification for partner company</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21608044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Investment Plan</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37</a:t>
            </a:fld>
            <a:endParaRPr lang="en-US" dirty="0"/>
          </a:p>
        </p:txBody>
      </p:sp>
    </p:spTree>
    <p:extLst>
      <p:ext uri="{BB962C8B-B14F-4D97-AF65-F5344CB8AC3E}">
        <p14:creationId xmlns:p14="http://schemas.microsoft.com/office/powerpoint/2010/main" val="487823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47BC7C-20A1-382D-865A-CC8BBA67D5E5}"/>
              </a:ext>
            </a:extLst>
          </p:cNvPr>
          <p:cNvSpPr>
            <a:spLocks noGrp="1"/>
          </p:cNvSpPr>
          <p:nvPr>
            <p:ph type="title"/>
          </p:nvPr>
        </p:nvSpPr>
        <p:spPr/>
        <p:txBody>
          <a:bodyPr/>
          <a:lstStyle/>
          <a:p>
            <a:r>
              <a:rPr lang="en-SG" dirty="0"/>
              <a:t>Wind Power Producers in the US</a:t>
            </a:r>
          </a:p>
        </p:txBody>
      </p:sp>
      <p:pic>
        <p:nvPicPr>
          <p:cNvPr id="5" name="Picture 4">
            <a:extLst>
              <a:ext uri="{FF2B5EF4-FFF2-40B4-BE49-F238E27FC236}">
                <a16:creationId xmlns:a16="http://schemas.microsoft.com/office/drawing/2014/main" xmlns="" id="{9FD5F843-90AA-E267-BD15-460C0884EE9F}"/>
              </a:ext>
            </a:extLst>
          </p:cNvPr>
          <p:cNvPicPr>
            <a:picLocks noChangeAspect="1"/>
          </p:cNvPicPr>
          <p:nvPr/>
        </p:nvPicPr>
        <p:blipFill>
          <a:blip r:embed="rId2"/>
          <a:stretch>
            <a:fillRect/>
          </a:stretch>
        </p:blipFill>
        <p:spPr>
          <a:xfrm>
            <a:off x="838200" y="1771618"/>
            <a:ext cx="6731727" cy="3723409"/>
          </a:xfrm>
          <a:prstGeom prst="rect">
            <a:avLst/>
          </a:prstGeom>
        </p:spPr>
      </p:pic>
      <p:sp>
        <p:nvSpPr>
          <p:cNvPr id="6" name="TextBox 5">
            <a:extLst>
              <a:ext uri="{FF2B5EF4-FFF2-40B4-BE49-F238E27FC236}">
                <a16:creationId xmlns:a16="http://schemas.microsoft.com/office/drawing/2014/main" xmlns="" id="{96727FD0-5F45-42CB-FC52-C2611E889AB9}"/>
              </a:ext>
            </a:extLst>
          </p:cNvPr>
          <p:cNvSpPr txBox="1"/>
          <p:nvPr/>
        </p:nvSpPr>
        <p:spPr>
          <a:xfrm>
            <a:off x="7651631" y="1414562"/>
            <a:ext cx="4270075" cy="501675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FF0000"/>
                </a:solidFill>
              </a:rPr>
              <a:t>Independent power producers (IPPs) </a:t>
            </a:r>
            <a:r>
              <a:rPr lang="en-US" sz="1600" dirty="0"/>
              <a:t>own 75% of the 13.4 GW of new wind capacity installed in the United States in 2021 (right pie chart). </a:t>
            </a:r>
          </a:p>
          <a:p>
            <a:endParaRPr lang="en-US" sz="1600" dirty="0"/>
          </a:p>
          <a:p>
            <a:pPr marL="285750" indent="-285750">
              <a:buFont typeface="Arial" panose="020B0604020202020204" pitchFamily="34" charset="0"/>
              <a:buChar char="•"/>
            </a:pPr>
            <a:r>
              <a:rPr lang="en-US" sz="1600" b="1" dirty="0">
                <a:solidFill>
                  <a:srgbClr val="FF0000"/>
                </a:solidFill>
              </a:rPr>
              <a:t>Investor-owned utilities (IOUs)—</a:t>
            </a:r>
            <a:r>
              <a:rPr lang="en-US" sz="1600" dirty="0"/>
              <a:t>most notably </a:t>
            </a:r>
            <a:r>
              <a:rPr lang="en-US" sz="1600" dirty="0" err="1"/>
              <a:t>Pacificorp</a:t>
            </a:r>
            <a:r>
              <a:rPr lang="en-US" sz="1600" dirty="0"/>
              <a:t> (589 MW), AEP’s PSO and SWEPCO (486 MW), the Empire District Electric Company (450 MW), and Xcel Energy (436 MW), but including ten IOUs in all—installed a total of 3,418 MW (25%).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Of the cumulative installed wind power capacity at the end of 2021, IPPs own 80% and utilities own 18% (17% IOU and 1% publicly owned utility, or POU), with the remaining 1% falling into the “other” category of projects owned by neither IPPs nor utilities (e.g., owned by towns, schools, businesses, farmers).</a:t>
            </a:r>
            <a:endParaRPr lang="en-SG" sz="1600" dirty="0"/>
          </a:p>
        </p:txBody>
      </p:sp>
      <p:sp>
        <p:nvSpPr>
          <p:cNvPr id="7" name="TextBox 6"/>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Avan</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2651108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1D7B6F-2E6A-50D4-71F2-A30DCBB210EA}"/>
              </a:ext>
            </a:extLst>
          </p:cNvPr>
          <p:cNvSpPr>
            <a:spLocks noGrp="1"/>
          </p:cNvSpPr>
          <p:nvPr>
            <p:ph type="title"/>
          </p:nvPr>
        </p:nvSpPr>
        <p:spPr/>
        <p:txBody>
          <a:bodyPr>
            <a:normAutofit fontScale="90000"/>
          </a:bodyPr>
          <a:lstStyle/>
          <a:p>
            <a:r>
              <a:rPr lang="en-SG" dirty="0"/>
              <a:t>Power offtake arrangement for wind power</a:t>
            </a:r>
          </a:p>
        </p:txBody>
      </p:sp>
      <p:pic>
        <p:nvPicPr>
          <p:cNvPr id="7" name="Picture 6">
            <a:extLst>
              <a:ext uri="{FF2B5EF4-FFF2-40B4-BE49-F238E27FC236}">
                <a16:creationId xmlns:a16="http://schemas.microsoft.com/office/drawing/2014/main" xmlns="" id="{50E7B8D2-B906-8ED4-C7BC-ADA0AEE343C1}"/>
              </a:ext>
            </a:extLst>
          </p:cNvPr>
          <p:cNvPicPr>
            <a:picLocks noChangeAspect="1"/>
          </p:cNvPicPr>
          <p:nvPr/>
        </p:nvPicPr>
        <p:blipFill>
          <a:blip r:embed="rId2"/>
          <a:stretch>
            <a:fillRect/>
          </a:stretch>
        </p:blipFill>
        <p:spPr>
          <a:xfrm>
            <a:off x="389875" y="1890386"/>
            <a:ext cx="6283725" cy="3682278"/>
          </a:xfrm>
          <a:prstGeom prst="rect">
            <a:avLst/>
          </a:prstGeom>
        </p:spPr>
      </p:pic>
      <p:sp>
        <p:nvSpPr>
          <p:cNvPr id="8" name="TextBox 7">
            <a:extLst>
              <a:ext uri="{FF2B5EF4-FFF2-40B4-BE49-F238E27FC236}">
                <a16:creationId xmlns:a16="http://schemas.microsoft.com/office/drawing/2014/main" xmlns="" id="{41466F54-9759-353E-FD06-61EC6B11FAA0}"/>
              </a:ext>
            </a:extLst>
          </p:cNvPr>
          <p:cNvSpPr txBox="1"/>
          <p:nvPr/>
        </p:nvSpPr>
        <p:spPr>
          <a:xfrm>
            <a:off x="7047781" y="1796031"/>
            <a:ext cx="4468483" cy="4770537"/>
          </a:xfrm>
          <a:prstGeom prst="rect">
            <a:avLst/>
          </a:prstGeom>
          <a:noFill/>
        </p:spPr>
        <p:txBody>
          <a:bodyPr wrap="square" rtlCol="0">
            <a:spAutoFit/>
          </a:bodyPr>
          <a:lstStyle/>
          <a:p>
            <a:pPr algn="l"/>
            <a:r>
              <a:rPr lang="en-US" sz="1600" b="0" i="0" dirty="0">
                <a:solidFill>
                  <a:srgbClr val="374151"/>
                </a:solidFill>
                <a:effectLst/>
                <a:latin typeface="Söhne"/>
              </a:rPr>
              <a:t>A power offtake arrangement refers to an agreement between a power generator (often a renewable energy developer) and a purchaser or off-taker of the electricity produced. </a:t>
            </a:r>
          </a:p>
          <a:p>
            <a:pPr algn="l"/>
            <a:endParaRPr lang="en-US" sz="1600" dirty="0">
              <a:solidFill>
                <a:srgbClr val="374151"/>
              </a:solidFill>
              <a:latin typeface="Söhne"/>
            </a:endParaRPr>
          </a:p>
          <a:p>
            <a:pPr algn="l"/>
            <a:r>
              <a:rPr lang="en-US" sz="1600" b="0" i="0" dirty="0">
                <a:solidFill>
                  <a:srgbClr val="374151"/>
                </a:solidFill>
                <a:effectLst/>
                <a:latin typeface="Söhne"/>
              </a:rPr>
              <a:t>Under a power offtake arrangement, the generator agrees to sell and the off-taker agrees to buy the electricity generated by the power plant for a specified period and at a predetermined price.</a:t>
            </a: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Power offtake arrangements can take several forms:</a:t>
            </a:r>
          </a:p>
          <a:p>
            <a:pPr marL="285750" indent="-285750" algn="l">
              <a:buFont typeface="Arial" panose="020B0604020202020204" pitchFamily="34" charset="0"/>
              <a:buChar char="•"/>
            </a:pPr>
            <a:r>
              <a:rPr lang="en-US" sz="1600" b="1" i="0" dirty="0">
                <a:solidFill>
                  <a:srgbClr val="FF0000"/>
                </a:solidFill>
                <a:effectLst/>
                <a:latin typeface="Söhne"/>
              </a:rPr>
              <a:t>power purchase agreements (PPAs), </a:t>
            </a:r>
            <a:r>
              <a:rPr lang="en-US" sz="1600" b="0" i="0" dirty="0">
                <a:solidFill>
                  <a:srgbClr val="374151"/>
                </a:solidFill>
                <a:effectLst/>
                <a:latin typeface="Söhne"/>
              </a:rPr>
              <a:t>which are long-term contracts that typically run for 10-20 years</a:t>
            </a:r>
          </a:p>
          <a:p>
            <a:pPr marL="285750" indent="-285750" algn="l">
              <a:buFont typeface="Arial" panose="020B0604020202020204" pitchFamily="34" charset="0"/>
              <a:buChar char="•"/>
            </a:pPr>
            <a:r>
              <a:rPr lang="en-US" sz="1600" b="0" i="0" dirty="0">
                <a:solidFill>
                  <a:srgbClr val="374151"/>
                </a:solidFill>
                <a:effectLst/>
                <a:latin typeface="Söhne"/>
              </a:rPr>
              <a:t>virtual power purchase agreements (VPPAs), which allow off-takers to purchase </a:t>
            </a:r>
            <a:r>
              <a:rPr lang="en-US" sz="1600" b="1" i="0" dirty="0">
                <a:solidFill>
                  <a:srgbClr val="FF0000"/>
                </a:solidFill>
                <a:effectLst/>
                <a:latin typeface="Söhne"/>
              </a:rPr>
              <a:t>renewable energy credits (RECs)</a:t>
            </a:r>
            <a:r>
              <a:rPr lang="en-US" sz="1600" b="0" i="0" dirty="0">
                <a:solidFill>
                  <a:srgbClr val="374151"/>
                </a:solidFill>
                <a:effectLst/>
                <a:latin typeface="Söhne"/>
              </a:rPr>
              <a:t> that correspond to a portion of the energy generated by a specific renewable energy project.</a:t>
            </a:r>
          </a:p>
        </p:txBody>
      </p:sp>
      <p:sp>
        <p:nvSpPr>
          <p:cNvPr id="6" name="TextBox 5"/>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Avan</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3004467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smtClean="0"/>
              <a:t>OBJECTIVE</a:t>
            </a:r>
            <a:endParaRPr lang="en-US" dirty="0"/>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a:t>
            </a:r>
            <a:r>
              <a:rPr lang="en-US" sz="2400" dirty="0" smtClean="0"/>
              <a:t>evaluate </a:t>
            </a:r>
            <a:r>
              <a:rPr lang="en-US" sz="2400" dirty="0"/>
              <a:t>the potential for WOW! to </a:t>
            </a:r>
            <a:r>
              <a:rPr lang="en-US" sz="2400" b="1" dirty="0">
                <a:solidFill>
                  <a:schemeClr val="tx1"/>
                </a:solidFill>
              </a:rPr>
              <a:t>invest in the U.S. wind turbine market</a:t>
            </a:r>
            <a:r>
              <a:rPr lang="en-US" sz="2400" dirty="0"/>
              <a:t>. </a:t>
            </a:r>
            <a:r>
              <a:rPr lang="en-US" sz="2400" dirty="0" smtClean="0"/>
              <a:t>The </a:t>
            </a:r>
            <a:r>
              <a:rPr lang="en-US" sz="2400" dirty="0"/>
              <a:t>research will </a:t>
            </a:r>
            <a:r>
              <a:rPr lang="en-US" sz="2400" dirty="0" smtClean="0"/>
              <a:t>explore </a:t>
            </a:r>
            <a:r>
              <a:rPr lang="en-US" sz="2400" dirty="0" smtClean="0"/>
              <a:t>current and future growth outlook, </a:t>
            </a:r>
            <a:r>
              <a:rPr lang="en-US" sz="2400" dirty="0" smtClean="0"/>
              <a:t>investment opportunities </a:t>
            </a:r>
            <a:r>
              <a:rPr lang="en-US" sz="2400" dirty="0"/>
              <a:t>and potential </a:t>
            </a:r>
            <a:r>
              <a:rPr lang="en-US" sz="2400" dirty="0" smtClean="0"/>
              <a:t>partner(s) </a:t>
            </a:r>
            <a:r>
              <a:rPr lang="en-US" sz="2400" dirty="0"/>
              <a:t>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40</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Investment amount, duration and expected ROI</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3468432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Future Roadmap</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41</a:t>
            </a:fld>
            <a:endParaRPr lang="en-US" dirty="0"/>
          </a:p>
        </p:txBody>
      </p:sp>
    </p:spTree>
    <p:extLst>
      <p:ext uri="{BB962C8B-B14F-4D97-AF65-F5344CB8AC3E}">
        <p14:creationId xmlns:p14="http://schemas.microsoft.com/office/powerpoint/2010/main" val="2806445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42</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Point towards more projects with the partner company </a:t>
            </a:r>
            <a:endParaRPr lang="en-SG" sz="2800" dirty="0">
              <a:solidFill>
                <a:srgbClr val="C00000"/>
              </a:solidFill>
            </a:endParaRPr>
          </a:p>
        </p:txBody>
      </p:sp>
      <p:sp>
        <p:nvSpPr>
          <p:cNvPr id="4" name="Content Placeholder 3"/>
          <p:cNvSpPr>
            <a:spLocks noGrp="1"/>
          </p:cNvSpPr>
          <p:nvPr>
            <p:ph idx="1"/>
          </p:nvPr>
        </p:nvSpPr>
        <p:spPr/>
        <p:txBody>
          <a:bodyPr/>
          <a:lstStyle/>
          <a:p>
            <a:r>
              <a:rPr lang="en-US" dirty="0" smtClean="0">
                <a:solidFill>
                  <a:srgbClr val="C00000"/>
                </a:solidFill>
              </a:rPr>
              <a:t>Partner company is a key player in XXX state so they can work on future onshore wind turbine projects in the same state/city</a:t>
            </a:r>
          </a:p>
          <a:p>
            <a:r>
              <a:rPr lang="en-US" dirty="0" smtClean="0">
                <a:solidFill>
                  <a:srgbClr val="C00000"/>
                </a:solidFill>
              </a:rPr>
              <a:t>Other potential locations for subsequent onshore wind turbines?</a:t>
            </a:r>
            <a:endParaRPr lang="en-SG" dirty="0">
              <a:solidFill>
                <a:srgbClr val="C00000"/>
              </a:solidFill>
            </a:endParaRPr>
          </a:p>
        </p:txBody>
      </p:sp>
    </p:spTree>
    <p:extLst>
      <p:ext uri="{BB962C8B-B14F-4D97-AF65-F5344CB8AC3E}">
        <p14:creationId xmlns:p14="http://schemas.microsoft.com/office/powerpoint/2010/main" val="793634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43</a:t>
            </a:fld>
            <a:endParaRPr lang="en-US" noProof="0" dirty="0"/>
          </a:p>
        </p:txBody>
      </p:sp>
      <p:sp>
        <p:nvSpPr>
          <p:cNvPr id="3" name="Title 2"/>
          <p:cNvSpPr>
            <a:spLocks noGrp="1"/>
          </p:cNvSpPr>
          <p:nvPr>
            <p:ph type="title"/>
          </p:nvPr>
        </p:nvSpPr>
        <p:spPr/>
        <p:txBody>
          <a:bodyPr>
            <a:normAutofit/>
          </a:bodyPr>
          <a:lstStyle/>
          <a:p>
            <a:r>
              <a:rPr lang="en-SG" sz="2800" dirty="0" smtClean="0"/>
              <a:t>Opportunity in Offshore Wind Power</a:t>
            </a:r>
            <a:endParaRPr lang="en-SG" sz="2800" dirty="0"/>
          </a:p>
        </p:txBody>
      </p:sp>
      <p:sp>
        <p:nvSpPr>
          <p:cNvPr id="4" name="Content Placeholder 3"/>
          <p:cNvSpPr>
            <a:spLocks noGrp="1"/>
          </p:cNvSpPr>
          <p:nvPr>
            <p:ph idx="1"/>
          </p:nvPr>
        </p:nvSpPr>
        <p:spPr/>
        <p:txBody>
          <a:bodyPr/>
          <a:lstStyle/>
          <a:p>
            <a:r>
              <a:rPr lang="en-US" dirty="0"/>
              <a:t>In 2021, of the total 830 GW of wind capacity installed, 93% were onshore systems, with the remaining 7% offshore wind farms. </a:t>
            </a:r>
          </a:p>
          <a:p>
            <a:r>
              <a:rPr lang="en-US" b="1" dirty="0"/>
              <a:t>Onshore wind is a developed technology</a:t>
            </a:r>
            <a:r>
              <a:rPr lang="en-US" dirty="0"/>
              <a:t>, present in 115 countries around the world, while </a:t>
            </a:r>
            <a:r>
              <a:rPr lang="en-US" b="1" dirty="0"/>
              <a:t>offshore wind is at the early stage of expansion</a:t>
            </a:r>
            <a:r>
              <a:rPr lang="en-US" dirty="0"/>
              <a:t>, with capacity present in just 19 countries. However, offshore reach is expected to increase in the coming years as more countries are developing or planning to develop their first offshore wind farms.  </a:t>
            </a:r>
          </a:p>
          <a:p>
            <a:r>
              <a:rPr lang="en-US" dirty="0"/>
              <a:t>While the rate of </a:t>
            </a:r>
            <a:r>
              <a:rPr lang="en-US" b="1" dirty="0"/>
              <a:t>onshore wind capacity additions is expected to remain stable</a:t>
            </a:r>
            <a:r>
              <a:rPr lang="en-US" dirty="0"/>
              <a:t> in the coming years, </a:t>
            </a:r>
            <a:r>
              <a:rPr lang="en-US" b="1" dirty="0"/>
              <a:t>offshore systems are set to further accelerate </a:t>
            </a:r>
            <a:r>
              <a:rPr lang="en-US" dirty="0"/>
              <a:t>in their existing markets, such as the European Union and China, as well as enter new countries such as the United States, Chinese Taipei and Japan. </a:t>
            </a:r>
            <a:endParaRPr lang="en-SG" dirty="0"/>
          </a:p>
        </p:txBody>
      </p:sp>
    </p:spTree>
    <p:extLst>
      <p:ext uri="{BB962C8B-B14F-4D97-AF65-F5344CB8AC3E}">
        <p14:creationId xmlns:p14="http://schemas.microsoft.com/office/powerpoint/2010/main" val="2210728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smtClean="0"/>
              <a:t>Conclusion</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44</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xmlns=""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sp>
        <p:nvSpPr>
          <p:cNvPr id="5" name="Title 4">
            <a:extLst>
              <a:ext uri="{FF2B5EF4-FFF2-40B4-BE49-F238E27FC236}">
                <a16:creationId xmlns:a16="http://schemas.microsoft.com/office/drawing/2014/main" xmlns="" id="{0726947E-2FAB-418C-8C21-3B37792626F9}"/>
              </a:ext>
            </a:extLst>
          </p:cNvPr>
          <p:cNvSpPr>
            <a:spLocks noGrp="1"/>
          </p:cNvSpPr>
          <p:nvPr>
            <p:ph type="title"/>
          </p:nvPr>
        </p:nvSpPr>
        <p:spPr/>
        <p:txBody>
          <a:bodyPr/>
          <a:lstStyle/>
          <a:p>
            <a:r>
              <a:rPr lang="en-US" dirty="0" smtClean="0"/>
              <a:t>CONCLUSION</a:t>
            </a:r>
            <a:endParaRPr lang="en-US" dirty="0"/>
          </a:p>
        </p:txBody>
      </p:sp>
      <p:sp>
        <p:nvSpPr>
          <p:cNvPr id="6" name="Text Placeholder 5">
            <a:extLst>
              <a:ext uri="{FF2B5EF4-FFF2-40B4-BE49-F238E27FC236}">
                <a16:creationId xmlns:a16="http://schemas.microsoft.com/office/drawing/2014/main" xmlns=""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a16="http://schemas.microsoft.com/office/drawing/2014/main" xmlns=""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4" name="Slide Number Placeholder 3">
            <a:extLst>
              <a:ext uri="{FF2B5EF4-FFF2-40B4-BE49-F238E27FC236}">
                <a16:creationId xmlns:a16="http://schemas.microsoft.com/office/drawing/2014/main" xmlns="" id="{A2CD9E05-3F77-4460-996C-81E48C9C9302}"/>
              </a:ext>
            </a:extLst>
          </p:cNvPr>
          <p:cNvSpPr>
            <a:spLocks noGrp="1"/>
          </p:cNvSpPr>
          <p:nvPr>
            <p:ph type="sldNum" sz="quarter" idx="12"/>
          </p:nvPr>
        </p:nvSpPr>
        <p:spPr/>
        <p:txBody>
          <a:bodyPr/>
          <a:lstStyle/>
          <a:p>
            <a:fld id="{D9BB3731-526F-4638-85F8-715D717FFC12}" type="slidenum">
              <a:rPr lang="en-US" smtClean="0"/>
              <a:pPr/>
              <a:t>45</a:t>
            </a:fld>
            <a:endParaRPr lang="en-US" dirty="0"/>
          </a:p>
        </p:txBody>
      </p:sp>
    </p:spTree>
    <p:extLst>
      <p:ext uri="{BB962C8B-B14F-4D97-AF65-F5344CB8AC3E}">
        <p14:creationId xmlns:p14="http://schemas.microsoft.com/office/powerpoint/2010/main" val="4011904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smtClean="0"/>
              <a:t>TEAM JADEN</a:t>
            </a:r>
            <a:r>
              <a:rPr lang="en-US" dirty="0"/>
              <a:t/>
            </a:r>
            <a:br>
              <a:rPr lang="en-US" dirty="0"/>
            </a:br>
            <a:r>
              <a:rPr lang="en-US" dirty="0" smtClean="0"/>
              <a:t>DAI01</a:t>
            </a:r>
            <a:endParaRPr lang="en-US" dirty="0"/>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46</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smtClean="0">
                <a:solidFill>
                  <a:schemeClr val="bg2"/>
                </a:solidFill>
                <a:latin typeface="+mj-lt"/>
              </a:rPr>
              <a:t>THANK </a:t>
            </a:r>
          </a:p>
          <a:p>
            <a:pPr algn="ctr"/>
            <a:r>
              <a:rPr lang="en-US" sz="6600" b="1" dirty="0" smtClean="0">
                <a:solidFill>
                  <a:schemeClr val="bg2"/>
                </a:solidFill>
                <a:latin typeface="+mj-lt"/>
              </a:rPr>
              <a:t>YOU!</a:t>
            </a:r>
            <a:endParaRPr lang="en-US" sz="6600" b="1" dirty="0">
              <a:solidFill>
                <a:schemeClr val="bg2"/>
              </a:solidFill>
              <a:latin typeface="+mj-lt"/>
            </a:endParaRPr>
          </a:p>
        </p:txBody>
      </p:sp>
    </p:spTree>
    <p:extLst>
      <p:ext uri="{BB962C8B-B14F-4D97-AF65-F5344CB8AC3E}">
        <p14:creationId xmlns:p14="http://schemas.microsoft.com/office/powerpoint/2010/main" val="4007164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EBF8039A-CC91-4182-BE91-65DD91EAB0D8}"/>
              </a:ext>
            </a:extLst>
          </p:cNvPr>
          <p:cNvSpPr>
            <a:spLocks noGrp="1"/>
          </p:cNvSpPr>
          <p:nvPr>
            <p:ph type="sldNum" sz="quarter" idx="12"/>
          </p:nvPr>
        </p:nvSpPr>
        <p:spPr/>
        <p:txBody>
          <a:bodyPr/>
          <a:lstStyle/>
          <a:p>
            <a:fld id="{D9BB3731-526F-4638-85F8-715D717FFC12}" type="slidenum">
              <a:rPr lang="en-US" smtClean="0"/>
              <a:t>47</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a16="http://schemas.microsoft.com/office/drawing/2014/main" xmlns=""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a:grayscl/>
            <a:extLst>
              <a:ext uri="{28A0092B-C50C-407E-A947-70E740481C1C}">
                <a14:useLocalDpi xmlns:a14="http://schemas.microsoft.com/office/drawing/2010/main" val="0"/>
              </a:ext>
            </a:extLst>
          </a:blip>
          <a:srcRect l="7122" t="31236" r="8752" b="26995"/>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a16="http://schemas.microsoft.com/office/drawing/2014/main" xmlns=""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smtClean="0"/>
              <a:t>AGENDA</a:t>
            </a:r>
            <a:endParaRPr lang="en-US" dirty="0"/>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5046091" y="2027222"/>
            <a:ext cx="2498698" cy="539496"/>
          </a:xfrm>
        </p:spPr>
        <p:txBody>
          <a:bodyPr>
            <a:noAutofit/>
          </a:bodyPr>
          <a:lstStyle/>
          <a:p>
            <a:r>
              <a:rPr lang="en-US" dirty="0" smtClean="0"/>
              <a:t>US Wind Generation Market</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5046091" y="3237840"/>
            <a:ext cx="2498698" cy="539496"/>
          </a:xfrm>
        </p:spPr>
        <p:txBody>
          <a:bodyPr>
            <a:noAutofit/>
          </a:bodyPr>
          <a:lstStyle/>
          <a:p>
            <a:r>
              <a:rPr lang="en-US" dirty="0" smtClean="0"/>
              <a:t>Growth </a:t>
            </a:r>
            <a:r>
              <a:rPr lang="en-US" dirty="0"/>
              <a:t>Outlook for Wind in U.S.</a:t>
            </a:r>
            <a:endParaRPr lang="en-US" dirty="0"/>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5046091" y="4448458"/>
            <a:ext cx="2498698" cy="539496"/>
          </a:xfrm>
        </p:spPr>
        <p:txBody>
          <a:bodyPr>
            <a:noAutofit/>
          </a:bodyPr>
          <a:lstStyle/>
          <a:p>
            <a:r>
              <a:rPr lang="en-US" dirty="0" smtClean="0"/>
              <a:t>Identifying Market Opportunities</a:t>
            </a:r>
            <a:endParaRPr lang="en-US" dirty="0"/>
          </a:p>
        </p:txBody>
      </p:sp>
      <p:sp>
        <p:nvSpPr>
          <p:cNvPr id="28"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5046091" y="5659076"/>
            <a:ext cx="2498698" cy="319950"/>
          </a:xfrm>
        </p:spPr>
        <p:txBody>
          <a:bodyPr>
            <a:normAutofit/>
          </a:bodyPr>
          <a:lstStyle/>
          <a:p>
            <a:r>
              <a:rPr lang="en-US" dirty="0" smtClean="0"/>
              <a:t>Partner Selection</a:t>
            </a:r>
            <a:endParaRPr lang="en-US" dirty="0"/>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48</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2152800"/>
            <a:ext cx="2498698" cy="291518"/>
          </a:xfrm>
        </p:spPr>
        <p:txBody>
          <a:bodyPr>
            <a:normAutofit/>
          </a:bodyPr>
          <a:lstStyle/>
          <a:p>
            <a:r>
              <a:rPr lang="en-US" dirty="0" smtClean="0"/>
              <a:t>Investment Plan</a:t>
            </a:r>
            <a:endParaRPr lang="en-US" dirty="0"/>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361829"/>
            <a:ext cx="2498698" cy="291518"/>
          </a:xfrm>
        </p:spPr>
        <p:txBody>
          <a:bodyPr>
            <a:normAutofit/>
          </a:bodyPr>
          <a:lstStyle/>
          <a:p>
            <a:r>
              <a:rPr lang="en-US" dirty="0" smtClean="0"/>
              <a:t>Future Roadmap</a:t>
            </a:r>
            <a:endParaRPr lang="en-US" dirty="0"/>
          </a:p>
        </p:txBody>
      </p:sp>
      <p:sp>
        <p:nvSpPr>
          <p:cNvPr id="4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4570858"/>
            <a:ext cx="2498698" cy="291518"/>
          </a:xfrm>
        </p:spPr>
        <p:txBody>
          <a:bodyPr>
            <a:normAutofit/>
          </a:bodyPr>
          <a:lstStyle/>
          <a:p>
            <a:r>
              <a:rPr lang="en-US" dirty="0" smtClean="0"/>
              <a:t>Conclusion</a:t>
            </a:r>
            <a:endParaRPr lang="en-US" dirty="0"/>
          </a:p>
        </p:txBody>
      </p:sp>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513" y="4352446"/>
            <a:ext cx="731520" cy="731520"/>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081" y="1895504"/>
            <a:ext cx="736384" cy="73638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513" y="3141828"/>
            <a:ext cx="731520" cy="731520"/>
          </a:xfrm>
          <a:prstGeom prst="rect">
            <a:avLst/>
          </a:prstGeom>
        </p:spPr>
      </p:pic>
      <p:pic>
        <p:nvPicPr>
          <p:cNvPr id="69" name="Picture Placeholder 6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08" r="108"/>
          <a:stretch>
            <a:fillRect/>
          </a:stretch>
        </p:blipFill>
        <p:spPr>
          <a:xfrm>
            <a:off x="4057003" y="1900368"/>
            <a:ext cx="731520" cy="731520"/>
          </a:xfrm>
          <a:prstGeom prst="rect">
            <a:avLst/>
          </a:prstGeom>
        </p:spPr>
      </p:pic>
      <p:pic>
        <p:nvPicPr>
          <p:cNvPr id="71" name="Picture Placeholder 70"/>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a:xfrm>
            <a:off x="4057003" y="3141828"/>
            <a:ext cx="731520" cy="731520"/>
          </a:xfrm>
          <a:prstGeom prst="rect">
            <a:avLst/>
          </a:prstGeom>
        </p:spPr>
      </p:pic>
      <p:pic>
        <p:nvPicPr>
          <p:cNvPr id="74" name="Picture Placeholder 73"/>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108" r="108"/>
          <a:stretch>
            <a:fillRect/>
          </a:stretch>
        </p:blipFill>
        <p:spPr>
          <a:xfrm>
            <a:off x="4057003" y="5453291"/>
            <a:ext cx="731520" cy="731520"/>
          </a:xfrm>
          <a:prstGeom prst="rect">
            <a:avLst/>
          </a:prstGeom>
        </p:spPr>
      </p:pic>
      <p:pic>
        <p:nvPicPr>
          <p:cNvPr id="75" name="Picture Placeholder 74"/>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l="108" r="108"/>
          <a:stretch>
            <a:fillRect/>
          </a:stretch>
        </p:blipFill>
        <p:spPr>
          <a:xfrm>
            <a:off x="4057003" y="4352446"/>
            <a:ext cx="731520" cy="731520"/>
          </a:xfrm>
          <a:prstGeom prst="rect">
            <a:avLst/>
          </a:prstGeom>
        </p:spPr>
      </p:pic>
      <p:sp>
        <p:nvSpPr>
          <p:cNvPr id="78" name="TextBox 77"/>
          <p:cNvSpPr txBox="1"/>
          <p:nvPr/>
        </p:nvSpPr>
        <p:spPr>
          <a:xfrm>
            <a:off x="9070219" y="215926"/>
            <a:ext cx="2834124" cy="461665"/>
          </a:xfrm>
          <a:prstGeom prst="rect">
            <a:avLst/>
          </a:prstGeom>
          <a:solidFill>
            <a:srgbClr val="FFFF00"/>
          </a:solidFill>
        </p:spPr>
        <p:txBody>
          <a:bodyPr wrap="square" rtlCol="0">
            <a:spAutoFit/>
          </a:bodyPr>
          <a:lstStyle/>
          <a:p>
            <a:pPr algn="ctr"/>
            <a:r>
              <a:rPr lang="en-SG" sz="2400" b="1" dirty="0" smtClean="0">
                <a:solidFill>
                  <a:schemeClr val="tx2"/>
                </a:solidFill>
              </a:rPr>
              <a:t>Back-up</a:t>
            </a:r>
            <a:endParaRPr lang="en-SG" sz="2400" b="1" dirty="0">
              <a:solidFill>
                <a:schemeClr val="tx2"/>
              </a:solidFill>
            </a:endParaRPr>
          </a:p>
        </p:txBody>
      </p:sp>
    </p:spTree>
    <p:extLst>
      <p:ext uri="{BB962C8B-B14F-4D97-AF65-F5344CB8AC3E}">
        <p14:creationId xmlns:p14="http://schemas.microsoft.com/office/powerpoint/2010/main" val="3473062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Chart 12"/>
          <p:cNvGraphicFramePr/>
          <p:nvPr>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49</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smtClean="0"/>
              <a:t>While </a:t>
            </a:r>
            <a:r>
              <a:rPr lang="en-SG" sz="2800" dirty="0"/>
              <a:t>energy generation from hydropower </a:t>
            </a:r>
            <a:r>
              <a:rPr lang="en-SG" sz="2800" dirty="0" smtClean="0"/>
              <a:t>is increasing worldwide, it has been staying </a:t>
            </a:r>
            <a:r>
              <a:rPr lang="en-SG" sz="2800" dirty="0"/>
              <a:t>stagnant </a:t>
            </a:r>
            <a:r>
              <a:rPr lang="en-SG" sz="2800" dirty="0" smtClean="0"/>
              <a:t>in US. The biggest opportunity in US actually comes from wind energy </a:t>
            </a:r>
            <a:r>
              <a:rPr lang="en-SG" sz="2800" dirty="0"/>
              <a:t>generation </a:t>
            </a:r>
            <a:r>
              <a:rPr lang="en-SG" sz="2800" dirty="0" smtClean="0"/>
              <a:t>in US with exponential growth since 2007</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Statistical </a:t>
            </a:r>
            <a:r>
              <a:rPr lang="en-US" dirty="0"/>
              <a:t>Review of World Energy - BP (2022)</a:t>
            </a:r>
          </a:p>
        </p:txBody>
      </p:sp>
      <p:sp>
        <p:nvSpPr>
          <p:cNvPr id="7" name="TextBox 6"/>
          <p:cNvSpPr txBox="1"/>
          <p:nvPr/>
        </p:nvSpPr>
        <p:spPr>
          <a:xfrm>
            <a:off x="9070219" y="215926"/>
            <a:ext cx="2834124" cy="461665"/>
          </a:xfrm>
          <a:prstGeom prst="rect">
            <a:avLst/>
          </a:prstGeom>
          <a:solidFill>
            <a:srgbClr val="FFFF00"/>
          </a:solidFill>
        </p:spPr>
        <p:txBody>
          <a:bodyPr wrap="square" rtlCol="0">
            <a:spAutoFit/>
          </a:bodyPr>
          <a:lstStyle/>
          <a:p>
            <a:pPr algn="ctr"/>
            <a:r>
              <a:rPr lang="en-SG" sz="2400" b="1" dirty="0" smtClean="0">
                <a:solidFill>
                  <a:schemeClr val="tx2"/>
                </a:solidFill>
              </a:rPr>
              <a:t>Back-up</a:t>
            </a:r>
            <a:endParaRPr lang="en-SG" sz="2400" b="1" dirty="0">
              <a:solidFill>
                <a:schemeClr val="tx2"/>
              </a:solidFill>
            </a:endParaRPr>
          </a:p>
        </p:txBody>
      </p:sp>
    </p:spTree>
    <p:extLst>
      <p:ext uri="{BB962C8B-B14F-4D97-AF65-F5344CB8AC3E}">
        <p14:creationId xmlns:p14="http://schemas.microsoft.com/office/powerpoint/2010/main" val="3887190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5</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Limitations &amp; Assumptions?</a:t>
            </a:r>
            <a:endParaRPr lang="en-SG" sz="2800" dirty="0">
              <a:solidFill>
                <a:srgbClr val="C00000"/>
              </a:solidFill>
            </a:endParaRPr>
          </a:p>
        </p:txBody>
      </p:sp>
      <p:sp>
        <p:nvSpPr>
          <p:cNvPr id="4" name="Content Placeholder 3"/>
          <p:cNvSpPr>
            <a:spLocks noGrp="1"/>
          </p:cNvSpPr>
          <p:nvPr>
            <p:ph idx="1"/>
          </p:nvPr>
        </p:nvSpPr>
        <p:spPr/>
        <p:txBody>
          <a:bodyPr/>
          <a:lstStyle/>
          <a:p>
            <a:r>
              <a:rPr lang="en-SG" dirty="0" smtClean="0"/>
              <a:t>Dataset</a:t>
            </a:r>
          </a:p>
          <a:p>
            <a:r>
              <a:rPr lang="en-SG" dirty="0" smtClean="0"/>
              <a:t>US</a:t>
            </a:r>
          </a:p>
          <a:p>
            <a:r>
              <a:rPr lang="en-SG" dirty="0" smtClean="0"/>
              <a:t>Mostly onshore wind turbine projects</a:t>
            </a:r>
          </a:p>
          <a:p>
            <a:r>
              <a:rPr lang="en-SG" dirty="0" smtClean="0"/>
              <a:t>Etc.</a:t>
            </a:r>
          </a:p>
          <a:p>
            <a:endParaRPr lang="en-SG" dirty="0"/>
          </a:p>
        </p:txBody>
      </p:sp>
    </p:spTree>
    <p:extLst>
      <p:ext uri="{BB962C8B-B14F-4D97-AF65-F5344CB8AC3E}">
        <p14:creationId xmlns:p14="http://schemas.microsoft.com/office/powerpoint/2010/main" val="35937170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50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Global investments in renewable energy are largely focused on solar and wind</a:t>
            </a:r>
            <a:r>
              <a:rPr lang="en-SG" sz="2800" dirty="0" smtClean="0"/>
              <a:t>. </a:t>
            </a:r>
            <a:endParaRPr lang="en-SG" sz="2800" dirty="0"/>
          </a:p>
        </p:txBody>
      </p:sp>
      <p:graphicFrame>
        <p:nvGraphicFramePr>
          <p:cNvPr id="24" name="Content Placeholder 23"/>
          <p:cNvGraphicFramePr>
            <a:graphicFrameLocks noGrp="1"/>
          </p:cNvGraphicFramePr>
          <p:nvPr>
            <p:ph idx="1"/>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smtClean="0">
                <a:solidFill>
                  <a:schemeClr val="bg1"/>
                </a:solidFill>
              </a:rPr>
              <a:t>Wind energy</a:t>
            </a:r>
            <a:endParaRPr lang="en-SG" sz="1400" b="1" dirty="0">
              <a:solidFill>
                <a:schemeClr val="bg1"/>
              </a:solidFill>
            </a:endParaRP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smtClean="0">
                <a:solidFill>
                  <a:srgbClr val="000000"/>
                </a:solidFill>
              </a:rPr>
              <a:t>Solar energy</a:t>
            </a:r>
            <a:endParaRPr lang="en-SG" sz="1400" b="1" dirty="0">
              <a:solidFill>
                <a:srgbClr val="000000"/>
              </a:solidFill>
            </a:endParaRP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UN Environment, Frankfurt School-UNEP Centre, BNEF</a:t>
            </a:r>
            <a:endParaRPr lang="en-US" dirty="0"/>
          </a:p>
        </p:txBody>
      </p:sp>
      <p:graphicFrame>
        <p:nvGraphicFramePr>
          <p:cNvPr id="39" name="Chart 38"/>
          <p:cNvGraphicFramePr/>
          <p:nvPr>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9070219" y="215926"/>
            <a:ext cx="2834124" cy="461665"/>
          </a:xfrm>
          <a:prstGeom prst="rect">
            <a:avLst/>
          </a:prstGeom>
          <a:solidFill>
            <a:srgbClr val="FFFF00"/>
          </a:solidFill>
        </p:spPr>
        <p:txBody>
          <a:bodyPr wrap="square" rtlCol="0">
            <a:spAutoFit/>
          </a:bodyPr>
          <a:lstStyle/>
          <a:p>
            <a:pPr algn="ctr"/>
            <a:r>
              <a:rPr lang="en-SG" sz="2400" b="1" dirty="0" smtClean="0">
                <a:solidFill>
                  <a:schemeClr val="tx2"/>
                </a:solidFill>
              </a:rPr>
              <a:t>Back-up</a:t>
            </a:r>
            <a:endParaRPr lang="en-SG" sz="2400" b="1" dirty="0">
              <a:solidFill>
                <a:schemeClr val="tx2"/>
              </a:solidFill>
            </a:endParaRPr>
          </a:p>
        </p:txBody>
      </p:sp>
    </p:spTree>
    <p:extLst>
      <p:ext uri="{BB962C8B-B14F-4D97-AF65-F5344CB8AC3E}">
        <p14:creationId xmlns:p14="http://schemas.microsoft.com/office/powerpoint/2010/main" val="3382927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a16="http://schemas.microsoft.com/office/drawing/2014/main" xmlns="" id="{B203029A-5A26-476D-B2C8-E7C928DC149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01B2EEB7-F022-47BB-A315-405703F84995}"/>
              </a:ext>
            </a:extLst>
          </p:cNvPr>
          <p:cNvSpPr>
            <a:spLocks noGrp="1"/>
          </p:cNvSpPr>
          <p:nvPr>
            <p:ph type="title"/>
          </p:nvPr>
        </p:nvSpPr>
        <p:spPr/>
        <p:txBody>
          <a:bodyPr/>
          <a:lstStyle/>
          <a:p>
            <a:r>
              <a:rPr lang="en-US" dirty="0" smtClean="0"/>
              <a:t>MORE SLIDE LAYOUTS</a:t>
            </a:r>
            <a:endParaRPr lang="en-US" dirty="0"/>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a16="http://schemas.microsoft.com/office/drawing/2014/main" xmlns=""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a16="http://schemas.microsoft.com/office/drawing/2014/main" xmlns=""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xmlns=""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xmlns="" id="{23172CF4-2AF2-42E0-9046-25EBDED7F2DF}"/>
              </a:ext>
            </a:extLst>
          </p:cNvPr>
          <p:cNvSpPr>
            <a:spLocks noGrp="1"/>
          </p:cNvSpPr>
          <p:nvPr>
            <p:ph type="sldNum" sz="quarter" idx="12"/>
          </p:nvPr>
        </p:nvSpPr>
        <p:spPr/>
        <p:txBody>
          <a:bodyPr/>
          <a:lstStyle/>
          <a:p>
            <a:fld id="{D9BB3731-526F-4638-85F8-715D717FFC12}" type="slidenum">
              <a:rPr lang="en-US" smtClean="0"/>
              <a:pPr/>
              <a:t>51</a:t>
            </a:fld>
            <a:endParaRPr lang="en-US" dirty="0"/>
          </a:p>
        </p:txBody>
      </p:sp>
    </p:spTree>
    <p:extLst>
      <p:ext uri="{BB962C8B-B14F-4D97-AF65-F5344CB8AC3E}">
        <p14:creationId xmlns:p14="http://schemas.microsoft.com/office/powerpoint/2010/main" val="3366226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a16="http://schemas.microsoft.com/office/drawing/2014/main" xmlns=""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a16="http://schemas.microsoft.com/office/drawing/2014/main" xmlns="" id="{C0080583-D47F-40C1-BDC7-5C319C981FE0}"/>
              </a:ext>
            </a:extLst>
          </p:cNvPr>
          <p:cNvSpPr>
            <a:spLocks noGrp="1"/>
          </p:cNvSpPr>
          <p:nvPr>
            <p:ph type="sldNum" sz="quarter" idx="12"/>
          </p:nvPr>
        </p:nvSpPr>
        <p:spPr/>
        <p:txBody>
          <a:bodyPr/>
          <a:lstStyle/>
          <a:p>
            <a:fld id="{D9BB3731-526F-4638-85F8-715D717FFC12}" type="slidenum">
              <a:rPr lang="en-US" smtClean="0"/>
              <a:pPr/>
              <a:t>52</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a16="http://schemas.microsoft.com/office/drawing/2014/main" xmlns=""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a16="http://schemas.microsoft.com/office/drawing/2014/main" xmlns=""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80" b="480"/>
          <a:stretch>
            <a:fillRect/>
          </a:stretch>
        </p:blipFill>
        <p:spPr/>
      </p:pic>
      <p:sp>
        <p:nvSpPr>
          <p:cNvPr id="5" name="Title 4">
            <a:extLst>
              <a:ext uri="{FF2B5EF4-FFF2-40B4-BE49-F238E27FC236}">
                <a16:creationId xmlns:a16="http://schemas.microsoft.com/office/drawing/2014/main" xmlns=""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a16="http://schemas.microsoft.com/office/drawing/2014/main" xmlns=""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a16="http://schemas.microsoft.com/office/drawing/2014/main" xmlns=""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a16="http://schemas.microsoft.com/office/drawing/2014/main" xmlns=""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62D2DB9C-F718-4DDB-A203-2E4D0E7EB889}"/>
              </a:ext>
            </a:extLst>
          </p:cNvPr>
          <p:cNvSpPr>
            <a:spLocks noGrp="1"/>
          </p:cNvSpPr>
          <p:nvPr>
            <p:ph type="sldNum" sz="quarter" idx="12"/>
          </p:nvPr>
        </p:nvSpPr>
        <p:spPr/>
        <p:txBody>
          <a:bodyPr/>
          <a:lstStyle/>
          <a:p>
            <a:fld id="{D9BB3731-526F-4638-85F8-715D717FFC12}" type="slidenum">
              <a:rPr lang="en-US" smtClean="0"/>
              <a:pPr/>
              <a:t>53</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a16="http://schemas.microsoft.com/office/drawing/2014/main" xmlns=""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xmlns=""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10" name="Text Placeholder 9">
            <a:extLst>
              <a:ext uri="{FF2B5EF4-FFF2-40B4-BE49-F238E27FC236}">
                <a16:creationId xmlns:a16="http://schemas.microsoft.com/office/drawing/2014/main" xmlns="" id="{4B7E120F-D11D-4226-9448-CBBF8AFF3B82}"/>
              </a:ext>
              <a:ext uri="{C183D7F6-B498-43B3-948B-1728B52AA6E4}">
                <adec:decorative xmlns:adec="http://schemas.microsoft.com/office/drawing/2017/decorative" xmlns=""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a16="http://schemas.microsoft.com/office/drawing/2014/main" xmlns=""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xmlns=""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a16="http://schemas.microsoft.com/office/drawing/2014/main" xmlns="" id="{F8882582-7E2D-4036-AE70-5F2600CB54E5}"/>
              </a:ext>
              <a:ext uri="{C183D7F6-B498-43B3-948B-1728B52AA6E4}">
                <adec:decorative xmlns:adec="http://schemas.microsoft.com/office/drawing/2017/decorative" xmlns=""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a16="http://schemas.microsoft.com/office/drawing/2014/main" xmlns=""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xmlns=""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a16="http://schemas.microsoft.com/office/drawing/2014/main" xmlns="" id="{E1A4D816-16C0-4A8A-8056-74F115345C08}"/>
              </a:ext>
              <a:ext uri="{C183D7F6-B498-43B3-948B-1728B52AA6E4}">
                <adec:decorative xmlns:adec="http://schemas.microsoft.com/office/drawing/2017/decorative" xmlns=""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a16="http://schemas.microsoft.com/office/drawing/2014/main" xmlns=""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a16="http://schemas.microsoft.com/office/drawing/2014/main" xmlns=""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a16="http://schemas.microsoft.com/office/drawing/2014/main" xmlns=""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844E83FC-E300-4C31-B39B-C023E466CF04}"/>
              </a:ext>
            </a:extLst>
          </p:cNvPr>
          <p:cNvSpPr>
            <a:spLocks noGrp="1"/>
          </p:cNvSpPr>
          <p:nvPr>
            <p:ph type="sldNum" sz="quarter" idx="12"/>
          </p:nvPr>
        </p:nvSpPr>
        <p:spPr/>
        <p:txBody>
          <a:bodyPr/>
          <a:lstStyle/>
          <a:p>
            <a:fld id="{D9BB3731-526F-4638-85F8-715D717FFC12}" type="slidenum">
              <a:rPr lang="en-US" smtClean="0"/>
              <a:t>54</a:t>
            </a:fld>
            <a:endParaRPr lang="en-US" dirty="0"/>
          </a:p>
        </p:txBody>
      </p:sp>
    </p:spTree>
    <p:extLst>
      <p:ext uri="{BB962C8B-B14F-4D97-AF65-F5344CB8AC3E}">
        <p14:creationId xmlns:p14="http://schemas.microsoft.com/office/powerpoint/2010/main" val="1624905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a16="http://schemas.microsoft.com/office/drawing/2014/main" xmlns=""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7" name="Title 6">
            <a:extLst>
              <a:ext uri="{FF2B5EF4-FFF2-40B4-BE49-F238E27FC236}">
                <a16:creationId xmlns:a16="http://schemas.microsoft.com/office/drawing/2014/main" xmlns=""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a16="http://schemas.microsoft.com/office/drawing/2014/main" xmlns=""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a16="http://schemas.microsoft.com/office/drawing/2014/main" xmlns=""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a16="http://schemas.microsoft.com/office/drawing/2014/main" xmlns=""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xmlns=""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xmlns=""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a16="http://schemas.microsoft.com/office/drawing/2014/main" xmlns=""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xmlns=""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xmlns=""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DC8AE3B3-B373-40B6-8A43-C2A843FB81CF}"/>
              </a:ext>
            </a:extLst>
          </p:cNvPr>
          <p:cNvSpPr>
            <a:spLocks noGrp="1"/>
          </p:cNvSpPr>
          <p:nvPr>
            <p:ph type="sldNum" sz="quarter" idx="12"/>
          </p:nvPr>
        </p:nvSpPr>
        <p:spPr/>
        <p:txBody>
          <a:bodyPr/>
          <a:lstStyle/>
          <a:p>
            <a:fld id="{D9BB3731-526F-4638-85F8-715D717FFC12}" type="slidenum">
              <a:rPr lang="en-US" smtClean="0"/>
              <a:pPr/>
              <a:t>55</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xmlns=""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a16="http://schemas.microsoft.com/office/drawing/2014/main" xmlns=""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a16="http://schemas.microsoft.com/office/drawing/2014/main" xmlns=""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a16="http://schemas.microsoft.com/office/drawing/2014/main" xmlns=""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a16="http://schemas.microsoft.com/office/drawing/2014/main" xmlns=""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a16="http://schemas.microsoft.com/office/drawing/2014/main" xmlns=""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a16="http://schemas.microsoft.com/office/drawing/2014/main" xmlns=""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a16="http://schemas.microsoft.com/office/drawing/2014/main" xmlns=""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a16="http://schemas.microsoft.com/office/drawing/2014/main" xmlns=""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a16="http://schemas.microsoft.com/office/drawing/2014/main" xmlns=""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a16="http://schemas.microsoft.com/office/drawing/2014/main" xmlns=""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a16="http://schemas.microsoft.com/office/drawing/2014/main" xmlns=""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EC10A62C-3C91-46E4-927A-7B35C30E6F58}"/>
              </a:ext>
            </a:extLst>
          </p:cNvPr>
          <p:cNvSpPr>
            <a:spLocks noGrp="1"/>
          </p:cNvSpPr>
          <p:nvPr>
            <p:ph type="sldNum" sz="quarter" idx="12"/>
          </p:nvPr>
        </p:nvSpPr>
        <p:spPr/>
        <p:txBody>
          <a:bodyPr/>
          <a:lstStyle/>
          <a:p>
            <a:fld id="{D9BB3731-526F-4638-85F8-715D717FFC12}" type="slidenum">
              <a:rPr lang="en-US" smtClean="0"/>
              <a:pPr/>
              <a:t>56</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a16="http://schemas.microsoft.com/office/drawing/2014/main" xmlns=""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a16="http://schemas.microsoft.com/office/drawing/2014/main" xmlns=""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a16="http://schemas.microsoft.com/office/drawing/2014/main" xmlns=""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a16="http://schemas.microsoft.com/office/drawing/2014/main" xmlns=""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a16="http://schemas.microsoft.com/office/drawing/2014/main" xmlns=""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a16="http://schemas.microsoft.com/office/drawing/2014/main" xmlns=""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a16="http://schemas.microsoft.com/office/drawing/2014/main" xmlns=""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E568E33D-19D5-4E04-A0EB-800660F73B9D}"/>
              </a:ext>
            </a:extLst>
          </p:cNvPr>
          <p:cNvSpPr>
            <a:spLocks noGrp="1"/>
          </p:cNvSpPr>
          <p:nvPr>
            <p:ph type="sldNum" sz="quarter" idx="12"/>
          </p:nvPr>
        </p:nvSpPr>
        <p:spPr/>
        <p:txBody>
          <a:bodyPr/>
          <a:lstStyle/>
          <a:p>
            <a:fld id="{D9BB3731-526F-4638-85F8-715D717FFC12}" type="slidenum">
              <a:rPr lang="en-US" smtClean="0"/>
              <a:pPr/>
              <a:t>57</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a16="http://schemas.microsoft.com/office/drawing/2014/main" xmlns=""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5" name="Title 4">
            <a:extLst>
              <a:ext uri="{FF2B5EF4-FFF2-40B4-BE49-F238E27FC236}">
                <a16:creationId xmlns:a16="http://schemas.microsoft.com/office/drawing/2014/main" xmlns=""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a16="http://schemas.microsoft.com/office/drawing/2014/main" xmlns=""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a16="http://schemas.microsoft.com/office/drawing/2014/main" xmlns=""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a16="http://schemas.microsoft.com/office/drawing/2014/main" xmlns=""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a16="http://schemas.microsoft.com/office/drawing/2014/main" xmlns=""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a16="http://schemas.microsoft.com/office/drawing/2014/main" xmlns=""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a16="http://schemas.microsoft.com/office/drawing/2014/main" xmlns=""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a16="http://schemas.microsoft.com/office/drawing/2014/main" xmlns=""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a16="http://schemas.microsoft.com/office/drawing/2014/main" xmlns=""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a16="http://schemas.microsoft.com/office/drawing/2014/main" xmlns=""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a16="http://schemas.microsoft.com/office/drawing/2014/main" xmlns=""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a16="http://schemas.microsoft.com/office/drawing/2014/main" xmlns=""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2" name="Date Placeholder 1">
            <a:extLst>
              <a:ext uri="{FF2B5EF4-FFF2-40B4-BE49-F238E27FC236}">
                <a16:creationId xmlns:a16="http://schemas.microsoft.com/office/drawing/2014/main" xmlns=""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3A4B5007-2C50-4E1A-9AEF-5114112BCBF8}"/>
              </a:ext>
            </a:extLst>
          </p:cNvPr>
          <p:cNvSpPr>
            <a:spLocks noGrp="1"/>
          </p:cNvSpPr>
          <p:nvPr>
            <p:ph type="sldNum" sz="quarter" idx="12"/>
          </p:nvPr>
        </p:nvSpPr>
        <p:spPr/>
        <p:txBody>
          <a:bodyPr/>
          <a:lstStyle/>
          <a:p>
            <a:fld id="{D9BB3731-526F-4638-85F8-715D717FFC12}" type="slidenum">
              <a:rPr lang="en-US" smtClean="0"/>
              <a:pPr/>
              <a:t>58</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xmlns=""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19" name="Title 18">
            <a:extLst>
              <a:ext uri="{FF2B5EF4-FFF2-40B4-BE49-F238E27FC236}">
                <a16:creationId xmlns:a16="http://schemas.microsoft.com/office/drawing/2014/main" xmlns=""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a16="http://schemas.microsoft.com/office/drawing/2014/main" xmlns=""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a16="http://schemas.microsoft.com/office/drawing/2014/main" xmlns=""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a16="http://schemas.microsoft.com/office/drawing/2014/main" xmlns=""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a16="http://schemas.microsoft.com/office/drawing/2014/main" xmlns=""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a16="http://schemas.microsoft.com/office/drawing/2014/main" xmlns=""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a16="http://schemas.microsoft.com/office/drawing/2014/main" xmlns=""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a16="http://schemas.microsoft.com/office/drawing/2014/main" xmlns=""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a16="http://schemas.microsoft.com/office/drawing/2014/main" xmlns=""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a16="http://schemas.microsoft.com/office/drawing/2014/main" xmlns=""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a16="http://schemas.microsoft.com/office/drawing/2014/main" xmlns=""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a16="http://schemas.microsoft.com/office/drawing/2014/main" xmlns=""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A01106F9-F897-4F4D-84ED-2945E2BCE3D5}"/>
              </a:ext>
            </a:extLst>
          </p:cNvPr>
          <p:cNvSpPr>
            <a:spLocks noGrp="1"/>
          </p:cNvSpPr>
          <p:nvPr>
            <p:ph type="sldNum" sz="quarter" idx="12"/>
          </p:nvPr>
        </p:nvSpPr>
        <p:spPr/>
        <p:txBody>
          <a:bodyPr/>
          <a:lstStyle/>
          <a:p>
            <a:fld id="{D9BB3731-526F-4638-85F8-715D717FFC12}" type="slidenum">
              <a:rPr lang="en-US" smtClean="0"/>
              <a:pPr/>
              <a:t>59</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smtClean="0"/>
              <a:t>AGENDA</a:t>
            </a:r>
            <a:endParaRPr lang="en-US" dirty="0"/>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5046091" y="1836598"/>
            <a:ext cx="2498698" cy="539496"/>
          </a:xfrm>
        </p:spPr>
        <p:txBody>
          <a:bodyPr>
            <a:noAutofit/>
          </a:bodyPr>
          <a:lstStyle/>
          <a:p>
            <a:r>
              <a:rPr lang="en-US" dirty="0" smtClean="0"/>
              <a:t>US Wind Generation Market</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5046091" y="3043293"/>
            <a:ext cx="2498698" cy="539496"/>
          </a:xfrm>
        </p:spPr>
        <p:txBody>
          <a:bodyPr>
            <a:noAutofit/>
          </a:bodyPr>
          <a:lstStyle/>
          <a:p>
            <a:r>
              <a:rPr lang="en-US" dirty="0" smtClean="0"/>
              <a:t>Growth </a:t>
            </a:r>
            <a:r>
              <a:rPr lang="en-US" dirty="0"/>
              <a:t>Outlook for Wind in U.S.</a:t>
            </a:r>
            <a:endParaRPr lang="en-US" dirty="0"/>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5046091" y="4311059"/>
            <a:ext cx="2498698" cy="539496"/>
          </a:xfrm>
        </p:spPr>
        <p:txBody>
          <a:bodyPr>
            <a:noAutofit/>
          </a:bodyPr>
          <a:lstStyle/>
          <a:p>
            <a:r>
              <a:rPr lang="en-US" dirty="0" smtClean="0"/>
              <a:t>Identifying Market Opportunities</a:t>
            </a:r>
            <a:endParaRPr lang="en-US" dirty="0"/>
          </a:p>
        </p:txBody>
      </p:sp>
      <p:sp>
        <p:nvSpPr>
          <p:cNvPr id="28"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5046091" y="5491606"/>
            <a:ext cx="2498698" cy="288196"/>
          </a:xfrm>
        </p:spPr>
        <p:txBody>
          <a:bodyPr>
            <a:normAutofit/>
          </a:bodyPr>
          <a:lstStyle/>
          <a:p>
            <a:r>
              <a:rPr lang="en-US" dirty="0" smtClean="0"/>
              <a:t>Partner Selection</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6</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833107"/>
            <a:ext cx="2498698" cy="291518"/>
          </a:xfrm>
        </p:spPr>
        <p:txBody>
          <a:bodyPr>
            <a:normAutofit/>
          </a:bodyPr>
          <a:lstStyle/>
          <a:p>
            <a:r>
              <a:rPr lang="en-US" dirty="0" smtClean="0"/>
              <a:t>Investment Plan</a:t>
            </a:r>
            <a:endParaRPr lang="en-US" dirty="0"/>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038008"/>
            <a:ext cx="2498698" cy="291518"/>
          </a:xfrm>
        </p:spPr>
        <p:txBody>
          <a:bodyPr>
            <a:normAutofit/>
          </a:bodyPr>
          <a:lstStyle/>
          <a:p>
            <a:r>
              <a:rPr lang="en-US" dirty="0" smtClean="0"/>
              <a:t>Future Roadmap</a:t>
            </a:r>
            <a:endParaRPr lang="en-US" dirty="0"/>
          </a:p>
        </p:txBody>
      </p:sp>
      <p:sp>
        <p:nvSpPr>
          <p:cNvPr id="4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4302726"/>
            <a:ext cx="2498698" cy="291518"/>
          </a:xfrm>
        </p:spPr>
        <p:txBody>
          <a:bodyPr>
            <a:normAutofit/>
          </a:bodyPr>
          <a:lstStyle/>
          <a:p>
            <a:r>
              <a:rPr lang="en-US" dirty="0" smtClean="0"/>
              <a:t>Conclusion</a:t>
            </a:r>
            <a:endParaRPr lang="en-US" dirty="0"/>
          </a:p>
        </p:txBody>
      </p:sp>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513" y="4031816"/>
            <a:ext cx="731520" cy="731520"/>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081" y="1574874"/>
            <a:ext cx="736384" cy="73638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513" y="2821198"/>
            <a:ext cx="731520" cy="731520"/>
          </a:xfrm>
          <a:prstGeom prst="rect">
            <a:avLst/>
          </a:prstGeom>
        </p:spPr>
      </p:pic>
      <p:pic>
        <p:nvPicPr>
          <p:cNvPr id="69" name="Picture Placeholder 6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08" r="108"/>
          <a:stretch>
            <a:fillRect/>
          </a:stretch>
        </p:blipFill>
        <p:spPr>
          <a:xfrm>
            <a:off x="4057003" y="1579738"/>
            <a:ext cx="731520" cy="731520"/>
          </a:xfrm>
          <a:prstGeom prst="rect">
            <a:avLst/>
          </a:prstGeom>
        </p:spPr>
      </p:pic>
      <p:pic>
        <p:nvPicPr>
          <p:cNvPr id="71" name="Picture Placeholder 70"/>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a:xfrm>
            <a:off x="4057003" y="2821198"/>
            <a:ext cx="731520" cy="731520"/>
          </a:xfrm>
          <a:prstGeom prst="rect">
            <a:avLst/>
          </a:prstGeom>
        </p:spPr>
      </p:pic>
      <p:pic>
        <p:nvPicPr>
          <p:cNvPr id="74" name="Picture Placeholder 73"/>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108" r="108"/>
          <a:stretch>
            <a:fillRect/>
          </a:stretch>
        </p:blipFill>
        <p:spPr>
          <a:xfrm>
            <a:off x="4057003" y="5217374"/>
            <a:ext cx="731520" cy="731520"/>
          </a:xfrm>
          <a:prstGeom prst="rect">
            <a:avLst/>
          </a:prstGeom>
        </p:spPr>
      </p:pic>
      <p:pic>
        <p:nvPicPr>
          <p:cNvPr id="75" name="Picture Placeholder 74"/>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l="108" r="108"/>
          <a:stretch>
            <a:fillRect/>
          </a:stretch>
        </p:blipFill>
        <p:spPr>
          <a:xfrm>
            <a:off x="4057003" y="4031816"/>
            <a:ext cx="731520" cy="731520"/>
          </a:xfrm>
          <a:prstGeom prst="rect">
            <a:avLst/>
          </a:prstGeom>
        </p:spPr>
      </p:pic>
      <p:sp>
        <p:nvSpPr>
          <p:cNvPr id="76" name="TextBox 75"/>
          <p:cNvSpPr txBox="1"/>
          <p:nvPr/>
        </p:nvSpPr>
        <p:spPr>
          <a:xfrm>
            <a:off x="4980768" y="1495580"/>
            <a:ext cx="332309" cy="338554"/>
          </a:xfrm>
          <a:prstGeom prst="rect">
            <a:avLst/>
          </a:prstGeom>
          <a:noFill/>
        </p:spPr>
        <p:txBody>
          <a:bodyPr wrap="square" rtlCol="0">
            <a:spAutoFit/>
          </a:bodyPr>
          <a:lstStyle/>
          <a:p>
            <a:r>
              <a:rPr lang="en-SG" sz="1600" dirty="0" smtClean="0"/>
              <a:t>1</a:t>
            </a:r>
            <a:endParaRPr lang="en-SG" sz="1600" dirty="0"/>
          </a:p>
        </p:txBody>
      </p:sp>
      <p:sp>
        <p:nvSpPr>
          <p:cNvPr id="77" name="TextBox 76"/>
          <p:cNvSpPr txBox="1"/>
          <p:nvPr/>
        </p:nvSpPr>
        <p:spPr>
          <a:xfrm>
            <a:off x="9070219" y="1489689"/>
            <a:ext cx="332309" cy="338554"/>
          </a:xfrm>
          <a:prstGeom prst="rect">
            <a:avLst/>
          </a:prstGeom>
          <a:noFill/>
        </p:spPr>
        <p:txBody>
          <a:bodyPr wrap="square" rtlCol="0">
            <a:spAutoFit/>
          </a:bodyPr>
          <a:lstStyle/>
          <a:p>
            <a:r>
              <a:rPr lang="en-SG" sz="1600" dirty="0" smtClean="0"/>
              <a:t>5</a:t>
            </a:r>
            <a:endParaRPr lang="en-SG" sz="1600" dirty="0"/>
          </a:p>
        </p:txBody>
      </p:sp>
      <p:sp>
        <p:nvSpPr>
          <p:cNvPr id="21" name="TextBox 20"/>
          <p:cNvSpPr txBox="1"/>
          <p:nvPr/>
        </p:nvSpPr>
        <p:spPr>
          <a:xfrm>
            <a:off x="9070219" y="3970084"/>
            <a:ext cx="332309" cy="338554"/>
          </a:xfrm>
          <a:prstGeom prst="rect">
            <a:avLst/>
          </a:prstGeom>
          <a:noFill/>
        </p:spPr>
        <p:txBody>
          <a:bodyPr wrap="square" rtlCol="0">
            <a:spAutoFit/>
          </a:bodyPr>
          <a:lstStyle/>
          <a:p>
            <a:r>
              <a:rPr lang="en-SG" sz="1600" dirty="0" smtClean="0"/>
              <a:t>7</a:t>
            </a:r>
            <a:endParaRPr lang="en-SG" sz="1600" dirty="0"/>
          </a:p>
        </p:txBody>
      </p:sp>
      <p:sp>
        <p:nvSpPr>
          <p:cNvPr id="22" name="TextBox 21"/>
          <p:cNvSpPr txBox="1"/>
          <p:nvPr/>
        </p:nvSpPr>
        <p:spPr>
          <a:xfrm>
            <a:off x="9070219" y="2699810"/>
            <a:ext cx="332309" cy="338554"/>
          </a:xfrm>
          <a:prstGeom prst="rect">
            <a:avLst/>
          </a:prstGeom>
          <a:noFill/>
        </p:spPr>
        <p:txBody>
          <a:bodyPr wrap="square" rtlCol="0">
            <a:spAutoFit/>
          </a:bodyPr>
          <a:lstStyle/>
          <a:p>
            <a:r>
              <a:rPr lang="en-SG" sz="1600" dirty="0" smtClean="0"/>
              <a:t>6</a:t>
            </a:r>
            <a:endParaRPr lang="en-SG" sz="1600" dirty="0"/>
          </a:p>
        </p:txBody>
      </p:sp>
      <p:sp>
        <p:nvSpPr>
          <p:cNvPr id="23" name="TextBox 22"/>
          <p:cNvSpPr txBox="1"/>
          <p:nvPr/>
        </p:nvSpPr>
        <p:spPr>
          <a:xfrm>
            <a:off x="4980768" y="5149730"/>
            <a:ext cx="332309" cy="338554"/>
          </a:xfrm>
          <a:prstGeom prst="rect">
            <a:avLst/>
          </a:prstGeom>
          <a:noFill/>
        </p:spPr>
        <p:txBody>
          <a:bodyPr wrap="square" rtlCol="0">
            <a:spAutoFit/>
          </a:bodyPr>
          <a:lstStyle/>
          <a:p>
            <a:r>
              <a:rPr lang="en-SG" sz="1600" dirty="0" smtClean="0"/>
              <a:t>4</a:t>
            </a:r>
            <a:endParaRPr lang="en-SG" sz="1600" dirty="0"/>
          </a:p>
        </p:txBody>
      </p:sp>
      <p:sp>
        <p:nvSpPr>
          <p:cNvPr id="25" name="TextBox 24"/>
          <p:cNvSpPr txBox="1"/>
          <p:nvPr/>
        </p:nvSpPr>
        <p:spPr>
          <a:xfrm>
            <a:off x="4980769" y="3970084"/>
            <a:ext cx="332309" cy="338554"/>
          </a:xfrm>
          <a:prstGeom prst="rect">
            <a:avLst/>
          </a:prstGeom>
          <a:noFill/>
        </p:spPr>
        <p:txBody>
          <a:bodyPr wrap="square" rtlCol="0">
            <a:spAutoFit/>
          </a:bodyPr>
          <a:lstStyle/>
          <a:p>
            <a:r>
              <a:rPr lang="en-SG" sz="1600" dirty="0" smtClean="0"/>
              <a:t>3</a:t>
            </a:r>
            <a:endParaRPr lang="en-SG" sz="1600" dirty="0"/>
          </a:p>
        </p:txBody>
      </p:sp>
      <p:sp>
        <p:nvSpPr>
          <p:cNvPr id="26" name="TextBox 25"/>
          <p:cNvSpPr txBox="1"/>
          <p:nvPr/>
        </p:nvSpPr>
        <p:spPr>
          <a:xfrm>
            <a:off x="4980769" y="2699810"/>
            <a:ext cx="332309" cy="338554"/>
          </a:xfrm>
          <a:prstGeom prst="rect">
            <a:avLst/>
          </a:prstGeom>
          <a:noFill/>
        </p:spPr>
        <p:txBody>
          <a:bodyPr wrap="square" rtlCol="0">
            <a:spAutoFit/>
          </a:bodyPr>
          <a:lstStyle/>
          <a:p>
            <a:r>
              <a:rPr lang="en-SG" sz="1600" dirty="0" smtClean="0"/>
              <a:t>2</a:t>
            </a:r>
            <a:endParaRPr lang="en-SG" sz="1600" dirty="0"/>
          </a:p>
        </p:txBody>
      </p:sp>
    </p:spTree>
    <p:extLst>
      <p:ext uri="{BB962C8B-B14F-4D97-AF65-F5344CB8AC3E}">
        <p14:creationId xmlns:p14="http://schemas.microsoft.com/office/powerpoint/2010/main" val="3968321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a16="http://schemas.microsoft.com/office/drawing/2014/main" xmlns=""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a16="http://schemas.microsoft.com/office/drawing/2014/main" xmlns=""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7" name="Text Placeholder 6">
            <a:extLst>
              <a:ext uri="{FF2B5EF4-FFF2-40B4-BE49-F238E27FC236}">
                <a16:creationId xmlns:a16="http://schemas.microsoft.com/office/drawing/2014/main" xmlns=""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a16="http://schemas.microsoft.com/office/drawing/2014/main" xmlns=""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a16="http://schemas.microsoft.com/office/drawing/2014/main" xmlns="" val="600574646"/>
                    </a:ext>
                  </a:extLst>
                </a:gridCol>
                <a:gridCol w="792000">
                  <a:extLst>
                    <a:ext uri="{9D8B030D-6E8A-4147-A177-3AD203B41FA5}">
                      <a16:colId xmlns:a16="http://schemas.microsoft.com/office/drawing/2014/main" xmlns="" val="2345082958"/>
                    </a:ext>
                  </a:extLst>
                </a:gridCol>
                <a:gridCol w="792000">
                  <a:extLst>
                    <a:ext uri="{9D8B030D-6E8A-4147-A177-3AD203B41FA5}">
                      <a16:colId xmlns:a16="http://schemas.microsoft.com/office/drawing/2014/main" xmlns="" val="3010936061"/>
                    </a:ext>
                  </a:extLst>
                </a:gridCol>
                <a:gridCol w="1368000">
                  <a:extLst>
                    <a:ext uri="{9D8B030D-6E8A-4147-A177-3AD203B41FA5}">
                      <a16:colId xmlns:a16="http://schemas.microsoft.com/office/drawing/2014/main" xmlns="" val="4223971819"/>
                    </a:ext>
                  </a:extLst>
                </a:gridCol>
                <a:gridCol w="1368000">
                  <a:extLst>
                    <a:ext uri="{9D8B030D-6E8A-4147-A177-3AD203B41FA5}">
                      <a16:colId xmlns:a16="http://schemas.microsoft.com/office/drawing/2014/main" xmlns=""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a16="http://schemas.microsoft.com/office/drawing/2014/main" xmlns=""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xmlns=""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xmlns=""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18533692"/>
                  </a:ext>
                </a:extLst>
              </a:tr>
            </a:tbl>
          </a:graphicData>
        </a:graphic>
      </p:graphicFrame>
      <p:sp>
        <p:nvSpPr>
          <p:cNvPr id="9" name="Text Placeholder 8">
            <a:extLst>
              <a:ext uri="{FF2B5EF4-FFF2-40B4-BE49-F238E27FC236}">
                <a16:creationId xmlns:a16="http://schemas.microsoft.com/office/drawing/2014/main" xmlns=""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a16="http://schemas.microsoft.com/office/drawing/2014/main" xmlns=""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a16="http://schemas.microsoft.com/office/drawing/2014/main" xmlns=""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D546EBFA-CE06-4E1C-9996-4760513743DE}"/>
              </a:ext>
            </a:extLst>
          </p:cNvPr>
          <p:cNvSpPr>
            <a:spLocks noGrp="1"/>
          </p:cNvSpPr>
          <p:nvPr>
            <p:ph type="sldNum" sz="quarter" idx="12"/>
          </p:nvPr>
        </p:nvSpPr>
        <p:spPr/>
        <p:txBody>
          <a:bodyPr/>
          <a:lstStyle/>
          <a:p>
            <a:fld id="{D9BB3731-526F-4638-85F8-715D717FFC12}" type="slidenum">
              <a:rPr lang="en-US" smtClean="0"/>
              <a:pPr/>
              <a:t>60</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a16="http://schemas.microsoft.com/office/drawing/2014/main" xmlns=""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a16="http://schemas.microsoft.com/office/drawing/2014/main" xmlns=""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a16="http://schemas.microsoft.com/office/drawing/2014/main" xmlns=""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a16="http://schemas.microsoft.com/office/drawing/2014/main" xmlns=""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xmlns=""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xmlns=""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61</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xmlns=""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a16="http://schemas.microsoft.com/office/drawing/2014/main" xmlns=""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a16="http://schemas.microsoft.com/office/drawing/2014/main" xmlns=""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a16="http://schemas.microsoft.com/office/drawing/2014/main" xmlns="" val="2299576892"/>
                    </a:ext>
                  </a:extLst>
                </a:gridCol>
                <a:gridCol w="1134745">
                  <a:extLst>
                    <a:ext uri="{9D8B030D-6E8A-4147-A177-3AD203B41FA5}">
                      <a16:colId xmlns:a16="http://schemas.microsoft.com/office/drawing/2014/main" xmlns="" val="1613992875"/>
                    </a:ext>
                  </a:extLst>
                </a:gridCol>
                <a:gridCol w="1134745">
                  <a:extLst>
                    <a:ext uri="{9D8B030D-6E8A-4147-A177-3AD203B41FA5}">
                      <a16:colId xmlns:a16="http://schemas.microsoft.com/office/drawing/2014/main" xmlns="" val="687884660"/>
                    </a:ext>
                  </a:extLst>
                </a:gridCol>
                <a:gridCol w="1134745">
                  <a:extLst>
                    <a:ext uri="{9D8B030D-6E8A-4147-A177-3AD203B41FA5}">
                      <a16:colId xmlns:a16="http://schemas.microsoft.com/office/drawing/2014/main" xmlns="" val="178253312"/>
                    </a:ext>
                  </a:extLst>
                </a:gridCol>
                <a:gridCol w="720000">
                  <a:extLst>
                    <a:ext uri="{9D8B030D-6E8A-4147-A177-3AD203B41FA5}">
                      <a16:colId xmlns:a16="http://schemas.microsoft.com/office/drawing/2014/main" xmlns=""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856497641"/>
                  </a:ext>
                </a:extLst>
              </a:tr>
            </a:tbl>
          </a:graphicData>
        </a:graphic>
      </p:graphicFrame>
      <p:sp>
        <p:nvSpPr>
          <p:cNvPr id="2" name="Date Placeholder 1">
            <a:extLst>
              <a:ext uri="{FF2B5EF4-FFF2-40B4-BE49-F238E27FC236}">
                <a16:creationId xmlns:a16="http://schemas.microsoft.com/office/drawing/2014/main" xmlns=""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532F99F7-52B3-4F22-AA1D-52C9A74C9CAC}"/>
              </a:ext>
            </a:extLst>
          </p:cNvPr>
          <p:cNvSpPr>
            <a:spLocks noGrp="1"/>
          </p:cNvSpPr>
          <p:nvPr>
            <p:ph type="sldNum" sz="quarter" idx="12"/>
          </p:nvPr>
        </p:nvSpPr>
        <p:spPr/>
        <p:txBody>
          <a:bodyPr/>
          <a:lstStyle/>
          <a:p>
            <a:fld id="{D9BB3731-526F-4638-85F8-715D717FFC12}" type="slidenum">
              <a:rPr lang="en-US" smtClean="0"/>
              <a:t>62</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xmlns=""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94" b="94"/>
          <a:stretch>
            <a:fillRect/>
          </a:stretch>
        </p:blipFill>
        <p:spPr/>
      </p:pic>
      <p:sp>
        <p:nvSpPr>
          <p:cNvPr id="6" name="Title 5">
            <a:extLst>
              <a:ext uri="{FF2B5EF4-FFF2-40B4-BE49-F238E27FC236}">
                <a16:creationId xmlns:a16="http://schemas.microsoft.com/office/drawing/2014/main" xmlns=""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a16="http://schemas.microsoft.com/office/drawing/2014/main" xmlns=""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a16="http://schemas.microsoft.com/office/drawing/2014/main" xmlns=""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xmlns=""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a16="http://schemas.microsoft.com/office/drawing/2014/main" xmlns=""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a16="http://schemas.microsoft.com/office/drawing/2014/main" xmlns=""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a16="http://schemas.microsoft.com/office/drawing/2014/main" xmlns=""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a16="http://schemas.microsoft.com/office/drawing/2014/main" xmlns=""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a16="http://schemas.microsoft.com/office/drawing/2014/main" xmlns=""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a16="http://schemas.microsoft.com/office/drawing/2014/main" xmlns=""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a16="http://schemas.microsoft.com/office/drawing/2014/main" xmlns=""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a16="http://schemas.microsoft.com/office/drawing/2014/main" xmlns=""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a16="http://schemas.microsoft.com/office/drawing/2014/main" xmlns=""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a16="http://schemas.microsoft.com/office/drawing/2014/main" xmlns=""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a16="http://schemas.microsoft.com/office/drawing/2014/main" xmlns=""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5F0285C1-2CA4-4018-8010-A65FA0DA301F}"/>
              </a:ext>
            </a:extLst>
          </p:cNvPr>
          <p:cNvSpPr>
            <a:spLocks noGrp="1"/>
          </p:cNvSpPr>
          <p:nvPr>
            <p:ph type="sldNum" sz="quarter" idx="12"/>
          </p:nvPr>
        </p:nvSpPr>
        <p:spPr/>
        <p:txBody>
          <a:bodyPr/>
          <a:lstStyle/>
          <a:p>
            <a:fld id="{D9BB3731-526F-4638-85F8-715D717FFC12}" type="slidenum">
              <a:rPr lang="en-US" smtClean="0"/>
              <a:pPr/>
              <a:t>63</a:t>
            </a:fld>
            <a:endParaRPr lang="en-US" dirty="0"/>
          </a:p>
        </p:txBody>
      </p:sp>
    </p:spTree>
    <p:extLst>
      <p:ext uri="{BB962C8B-B14F-4D97-AF65-F5344CB8AC3E}">
        <p14:creationId xmlns:p14="http://schemas.microsoft.com/office/powerpoint/2010/main" val="42331134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a16="http://schemas.microsoft.com/office/drawing/2014/main" xmlns=""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2" name="Title 1">
            <a:extLst>
              <a:ext uri="{FF2B5EF4-FFF2-40B4-BE49-F238E27FC236}">
                <a16:creationId xmlns:a16="http://schemas.microsoft.com/office/drawing/2014/main" xmlns=""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a16="http://schemas.microsoft.com/office/drawing/2014/main" xmlns=""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a16="http://schemas.microsoft.com/office/drawing/2014/main" xmlns=""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a16="http://schemas.microsoft.com/office/drawing/2014/main" xmlns=""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a16="http://schemas.microsoft.com/office/drawing/2014/main" xmlns=""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a16="http://schemas.microsoft.com/office/drawing/2014/main" xmlns=""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a16="http://schemas.microsoft.com/office/drawing/2014/main" xmlns=""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a16="http://schemas.microsoft.com/office/drawing/2014/main" xmlns=""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a16="http://schemas.microsoft.com/office/drawing/2014/main" xmlns=""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a16="http://schemas.microsoft.com/office/drawing/2014/main" xmlns=""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a16="http://schemas.microsoft.com/office/drawing/2014/main" xmlns=""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a16="http://schemas.microsoft.com/office/drawing/2014/main" xmlns=""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xmlns=""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a16="http://schemas.microsoft.com/office/drawing/2014/main" xmlns=""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a16="http://schemas.microsoft.com/office/drawing/2014/main" xmlns=""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a16="http://schemas.microsoft.com/office/drawing/2014/main" xmlns=""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a16="http://schemas.microsoft.com/office/drawing/2014/main" xmlns=""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a16="http://schemas.microsoft.com/office/drawing/2014/main" xmlns=""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a16="http://schemas.microsoft.com/office/drawing/2014/main" xmlns=""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a16="http://schemas.microsoft.com/office/drawing/2014/main" xmlns=""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a16="http://schemas.microsoft.com/office/drawing/2014/main" xmlns=""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xmlns=""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xmlns=""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xmlns="" id="{7228E90F-8FE2-4EC5-A09B-8FBC37E4C398}"/>
              </a:ext>
            </a:extLst>
          </p:cNvPr>
          <p:cNvSpPr>
            <a:spLocks noGrp="1"/>
          </p:cNvSpPr>
          <p:nvPr>
            <p:ph type="sldNum" sz="quarter" idx="12"/>
          </p:nvPr>
        </p:nvSpPr>
        <p:spPr/>
        <p:txBody>
          <a:bodyPr/>
          <a:lstStyle/>
          <a:p>
            <a:fld id="{D9BB3731-526F-4638-85F8-715D717FFC12}" type="slidenum">
              <a:rPr lang="en-US" smtClean="0"/>
              <a:t>64</a:t>
            </a:fld>
            <a:endParaRPr lang="en-US" dirty="0"/>
          </a:p>
        </p:txBody>
      </p:sp>
    </p:spTree>
    <p:extLst>
      <p:ext uri="{BB962C8B-B14F-4D97-AF65-F5344CB8AC3E}">
        <p14:creationId xmlns:p14="http://schemas.microsoft.com/office/powerpoint/2010/main" val="30859202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a16="http://schemas.microsoft.com/office/drawing/2014/main" xmlns=""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5" name="Title 4">
            <a:extLst>
              <a:ext uri="{FF2B5EF4-FFF2-40B4-BE49-F238E27FC236}">
                <a16:creationId xmlns:a16="http://schemas.microsoft.com/office/drawing/2014/main" xmlns=""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a16="http://schemas.microsoft.com/office/drawing/2014/main" xmlns=""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a16="http://schemas.microsoft.com/office/drawing/2014/main" xmlns=""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a16="http://schemas.microsoft.com/office/drawing/2014/main" xmlns=""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a16="http://schemas.microsoft.com/office/drawing/2014/main" xmlns=""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a16="http://schemas.microsoft.com/office/drawing/2014/main" xmlns=""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a16="http://schemas.microsoft.com/office/drawing/2014/main" xmlns=""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xmlns=""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a16="http://schemas.microsoft.com/office/drawing/2014/main" xmlns=""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a16="http://schemas.microsoft.com/office/drawing/2014/main" xmlns=""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a16="http://schemas.microsoft.com/office/drawing/2014/main" xmlns=""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xmlns=""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a16="http://schemas.microsoft.com/office/drawing/2014/main" xmlns=""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a16="http://schemas.microsoft.com/office/drawing/2014/main" xmlns=""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5E6E6113-932B-4EB0-B961-C20936DBC569}"/>
              </a:ext>
            </a:extLst>
          </p:cNvPr>
          <p:cNvSpPr>
            <a:spLocks noGrp="1"/>
          </p:cNvSpPr>
          <p:nvPr>
            <p:ph type="sldNum" sz="quarter" idx="12"/>
          </p:nvPr>
        </p:nvSpPr>
        <p:spPr/>
        <p:txBody>
          <a:bodyPr/>
          <a:lstStyle/>
          <a:p>
            <a:fld id="{D9BB3731-526F-4638-85F8-715D717FFC12}" type="slidenum">
              <a:rPr lang="en-US" smtClean="0"/>
              <a:t>65</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xmlns=""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6" name="Title 5">
            <a:extLst>
              <a:ext uri="{FF2B5EF4-FFF2-40B4-BE49-F238E27FC236}">
                <a16:creationId xmlns:a16="http://schemas.microsoft.com/office/drawing/2014/main" xmlns=""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xmlns=""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a16="http://schemas.microsoft.com/office/drawing/2014/main" xmlns=""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a16="http://schemas.microsoft.com/office/drawing/2014/main" xmlns=""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a16="http://schemas.microsoft.com/office/drawing/2014/main" xmlns=""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8453277D-7640-45AA-AE6C-D1715F362183}"/>
              </a:ext>
            </a:extLst>
          </p:cNvPr>
          <p:cNvSpPr>
            <a:spLocks noGrp="1"/>
          </p:cNvSpPr>
          <p:nvPr>
            <p:ph type="sldNum" sz="quarter" idx="12"/>
          </p:nvPr>
        </p:nvSpPr>
        <p:spPr/>
        <p:txBody>
          <a:bodyPr/>
          <a:lstStyle/>
          <a:p>
            <a:fld id="{D9BB3731-526F-4638-85F8-715D717FFC12}" type="slidenum">
              <a:rPr lang="en-US" smtClean="0"/>
              <a:t>66</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xmlns=""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480" b="480"/>
          <a:stretch>
            <a:fillRect/>
          </a:stretch>
        </p:blipFill>
        <p:spPr/>
      </p:pic>
      <p:sp>
        <p:nvSpPr>
          <p:cNvPr id="7" name="Title 6">
            <a:extLst>
              <a:ext uri="{FF2B5EF4-FFF2-40B4-BE49-F238E27FC236}">
                <a16:creationId xmlns:a16="http://schemas.microsoft.com/office/drawing/2014/main" xmlns=""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a16="http://schemas.microsoft.com/office/drawing/2014/main" xmlns=""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a16="http://schemas.microsoft.com/office/drawing/2014/main" xmlns=""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a16="http://schemas.microsoft.com/office/drawing/2014/main" xmlns=""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a16="http://schemas.microsoft.com/office/drawing/2014/main" xmlns=""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xmlns=""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xmlns="" id="{4B22B422-9764-4BEF-BDE2-B1C4C815CE3D}"/>
              </a:ext>
            </a:extLst>
          </p:cNvPr>
          <p:cNvSpPr>
            <a:spLocks noGrp="1"/>
          </p:cNvSpPr>
          <p:nvPr>
            <p:ph type="sldNum" sz="quarter" idx="12"/>
          </p:nvPr>
        </p:nvSpPr>
        <p:spPr/>
        <p:txBody>
          <a:bodyPr/>
          <a:lstStyle/>
          <a:p>
            <a:fld id="{D9BB3731-526F-4638-85F8-715D717FFC12}" type="slidenum">
              <a:rPr lang="en-US" smtClean="0"/>
              <a:t>67</a:t>
            </a:fld>
            <a:endParaRPr lang="en-US" dirty="0"/>
          </a:p>
        </p:txBody>
      </p:sp>
    </p:spTree>
    <p:extLst>
      <p:ext uri="{BB962C8B-B14F-4D97-AF65-F5344CB8AC3E}">
        <p14:creationId xmlns:p14="http://schemas.microsoft.com/office/powerpoint/2010/main" val="600916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smtClean="0"/>
              <a:t>U.S. </a:t>
            </a:r>
            <a:r>
              <a:rPr lang="en-US" sz="4800" dirty="0" smtClean="0"/>
              <a:t>Power Generation Market Overview</a:t>
            </a:r>
            <a:endParaRPr lang="en-US" sz="4800" dirty="0"/>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7</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Market Sizing</a:t>
            </a:r>
            <a:endParaRPr lang="en-SG" sz="2800" dirty="0">
              <a:solidFill>
                <a:srgbClr val="C00000"/>
              </a:solidFill>
            </a:endParaRP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p:cNvSpPr/>
          <p:nvPr/>
        </p:nvSpPr>
        <p:spPr>
          <a:xfrm>
            <a:off x="809625" y="2761637"/>
            <a:ext cx="3752850" cy="375285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1167119" y="3476625"/>
            <a:ext cx="3037862" cy="30378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6345465" y="2053751"/>
            <a:ext cx="5008334" cy="707886"/>
          </a:xfrm>
          <a:prstGeom prst="rect">
            <a:avLst/>
          </a:prstGeom>
          <a:noFill/>
        </p:spPr>
        <p:txBody>
          <a:bodyPr wrap="square" rtlCol="0">
            <a:spAutoFit/>
          </a:bodyPr>
          <a:lstStyle/>
          <a:p>
            <a:r>
              <a:rPr lang="en-SG" sz="2000" b="1" u="sng" dirty="0" smtClean="0">
                <a:solidFill>
                  <a:srgbClr val="000000"/>
                </a:solidFill>
              </a:rPr>
              <a:t>Potential Addressable Market</a:t>
            </a:r>
          </a:p>
          <a:p>
            <a:r>
              <a:rPr lang="en-SG" sz="2000" dirty="0" smtClean="0">
                <a:solidFill>
                  <a:srgbClr val="000000"/>
                </a:solidFill>
              </a:rPr>
              <a:t>US renewable energy market size:</a:t>
            </a:r>
            <a:endParaRPr lang="en-SG" sz="2000" dirty="0">
              <a:solidFill>
                <a:srgbClr val="000000"/>
              </a:solidFill>
            </a:endParaRPr>
          </a:p>
        </p:txBody>
      </p:sp>
      <p:grpSp>
        <p:nvGrpSpPr>
          <p:cNvPr id="23" name="Group 22"/>
          <p:cNvGrpSpPr/>
          <p:nvPr/>
        </p:nvGrpSpPr>
        <p:grpSpPr>
          <a:xfrm>
            <a:off x="2686050" y="2324459"/>
            <a:ext cx="3462338" cy="104776"/>
            <a:chOff x="2686050" y="2324459"/>
            <a:chExt cx="3462338" cy="104776"/>
          </a:xfrm>
        </p:grpSpPr>
        <p:cxnSp>
          <p:nvCxnSpPr>
            <p:cNvPr id="7" name="Straight Connector 6"/>
            <p:cNvCxnSpPr/>
            <p:nvPr/>
          </p:nvCxnSpPr>
          <p:spPr>
            <a:xfrm>
              <a:off x="2686050" y="23717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043612" y="2324459"/>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2686050" y="3190515"/>
            <a:ext cx="3462338"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66814"/>
            <a:ext cx="3462338"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4939771"/>
            <a:ext cx="3462338"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6345464" y="2918061"/>
            <a:ext cx="5008335" cy="707886"/>
          </a:xfrm>
          <a:prstGeom prst="rect">
            <a:avLst/>
          </a:prstGeom>
          <a:noFill/>
        </p:spPr>
        <p:txBody>
          <a:bodyPr wrap="square" rtlCol="0">
            <a:spAutoFit/>
          </a:bodyPr>
          <a:lstStyle/>
          <a:p>
            <a:r>
              <a:rPr lang="en-SG" sz="2000" b="1" u="sng" dirty="0" smtClean="0">
                <a:solidFill>
                  <a:srgbClr val="000000"/>
                </a:solidFill>
              </a:rPr>
              <a:t>Total Addressable Market</a:t>
            </a:r>
          </a:p>
          <a:p>
            <a:r>
              <a:rPr lang="en-SG" sz="2000" dirty="0" smtClean="0">
                <a:solidFill>
                  <a:srgbClr val="000000"/>
                </a:solidFill>
              </a:rPr>
              <a:t>US wind energy market size:</a:t>
            </a:r>
            <a:endParaRPr lang="en-SG" sz="2000" dirty="0">
              <a:solidFill>
                <a:srgbClr val="000000"/>
              </a:solidFill>
            </a:endParaRPr>
          </a:p>
        </p:txBody>
      </p:sp>
      <p:sp>
        <p:nvSpPr>
          <p:cNvPr id="27" name="TextBox 26"/>
          <p:cNvSpPr txBox="1"/>
          <p:nvPr/>
        </p:nvSpPr>
        <p:spPr>
          <a:xfrm>
            <a:off x="6345464" y="3782371"/>
            <a:ext cx="5267325" cy="707886"/>
          </a:xfrm>
          <a:prstGeom prst="rect">
            <a:avLst/>
          </a:prstGeom>
          <a:noFill/>
        </p:spPr>
        <p:txBody>
          <a:bodyPr wrap="square" rtlCol="0">
            <a:spAutoFit/>
          </a:bodyPr>
          <a:lstStyle/>
          <a:p>
            <a:r>
              <a:rPr lang="en-SG" sz="2000" b="1" u="sng" dirty="0" smtClean="0">
                <a:solidFill>
                  <a:srgbClr val="000000"/>
                </a:solidFill>
              </a:rPr>
              <a:t>Serviceable Available Market</a:t>
            </a:r>
          </a:p>
          <a:p>
            <a:r>
              <a:rPr lang="en-SG" sz="2000" dirty="0" smtClean="0">
                <a:solidFill>
                  <a:srgbClr val="000000"/>
                </a:solidFill>
              </a:rPr>
              <a:t>US onshore wind energy market size:</a:t>
            </a:r>
            <a:endParaRPr lang="en-SG" sz="2000" dirty="0">
              <a:solidFill>
                <a:srgbClr val="000000"/>
              </a:solidFill>
            </a:endParaRPr>
          </a:p>
        </p:txBody>
      </p:sp>
      <p:sp>
        <p:nvSpPr>
          <p:cNvPr id="28" name="TextBox 27"/>
          <p:cNvSpPr txBox="1"/>
          <p:nvPr/>
        </p:nvSpPr>
        <p:spPr>
          <a:xfrm>
            <a:off x="6345465" y="4646682"/>
            <a:ext cx="5008334" cy="1015663"/>
          </a:xfrm>
          <a:prstGeom prst="rect">
            <a:avLst/>
          </a:prstGeom>
          <a:noFill/>
        </p:spPr>
        <p:txBody>
          <a:bodyPr wrap="square" rtlCol="0">
            <a:spAutoFit/>
          </a:bodyPr>
          <a:lstStyle/>
          <a:p>
            <a:r>
              <a:rPr lang="en-SG" sz="2000" b="1" u="sng" dirty="0" smtClean="0">
                <a:solidFill>
                  <a:srgbClr val="000000"/>
                </a:solidFill>
              </a:rPr>
              <a:t>Potential Addressable Market</a:t>
            </a:r>
          </a:p>
          <a:p>
            <a:r>
              <a:rPr lang="en-SG" sz="2000" dirty="0">
                <a:solidFill>
                  <a:srgbClr val="000000"/>
                </a:solidFill>
              </a:rPr>
              <a:t>US </a:t>
            </a:r>
            <a:r>
              <a:rPr lang="en-SG" sz="2000" dirty="0" smtClean="0">
                <a:solidFill>
                  <a:srgbClr val="000000"/>
                </a:solidFill>
              </a:rPr>
              <a:t>onshore wind </a:t>
            </a:r>
            <a:r>
              <a:rPr lang="en-SG" sz="2000" dirty="0">
                <a:solidFill>
                  <a:srgbClr val="000000"/>
                </a:solidFill>
              </a:rPr>
              <a:t>energy market size in &lt;location&gt;:</a:t>
            </a:r>
            <a:endParaRPr lang="en-SG" sz="2000" dirty="0">
              <a:solidFill>
                <a:srgbClr val="000000"/>
              </a:solidFill>
            </a:endParaRPr>
          </a:p>
        </p:txBody>
      </p:sp>
      <p:sp>
        <p:nvSpPr>
          <p:cNvPr id="30" name="TextBox 29"/>
          <p:cNvSpPr txBox="1"/>
          <p:nvPr/>
        </p:nvSpPr>
        <p:spPr>
          <a:xfrm>
            <a:off x="7444800" y="190747"/>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Need to research data - Janisse</a:t>
            </a:r>
            <a:endParaRPr lang="en-SG" sz="2400" b="1" dirty="0">
              <a:solidFill>
                <a:schemeClr val="tx2"/>
              </a:solidFill>
            </a:endParaRPr>
          </a:p>
        </p:txBody>
      </p:sp>
    </p:spTree>
    <p:extLst>
      <p:ext uri="{BB962C8B-B14F-4D97-AF65-F5344CB8AC3E}">
        <p14:creationId xmlns:p14="http://schemas.microsoft.com/office/powerpoint/2010/main" val="3725125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2007750654"/>
              </p:ext>
            </p:extLst>
          </p:nvPr>
        </p:nvGraphicFramePr>
        <p:xfrm>
          <a:off x="501150" y="1859165"/>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smtClean="0"/>
              <a:t>Energy </a:t>
            </a:r>
            <a:r>
              <a:rPr lang="en-SG" sz="2800" dirty="0"/>
              <a:t>generation from hydropower </a:t>
            </a:r>
            <a:r>
              <a:rPr lang="en-SG" sz="2800" dirty="0" smtClean="0"/>
              <a:t>is stagnant. </a:t>
            </a:r>
            <a:br>
              <a:rPr lang="en-SG" sz="2800" dirty="0" smtClean="0"/>
            </a:br>
            <a:r>
              <a:rPr lang="en-SG" sz="2800" dirty="0" smtClean="0"/>
              <a:t>Biggest </a:t>
            </a:r>
            <a:r>
              <a:rPr lang="en-SG" sz="2800" dirty="0" smtClean="0"/>
              <a:t>opportunity </a:t>
            </a:r>
            <a:r>
              <a:rPr lang="en-SG" sz="2800" dirty="0" smtClean="0"/>
              <a:t>comes </a:t>
            </a:r>
            <a:r>
              <a:rPr lang="en-SG" sz="2800" dirty="0" smtClean="0"/>
              <a:t>from wind energy </a:t>
            </a:r>
            <a:r>
              <a:rPr lang="en-SG" sz="2800" dirty="0" smtClean="0"/>
              <a:t>with </a:t>
            </a:r>
            <a:r>
              <a:rPr lang="en-SG" sz="2800" dirty="0" smtClean="0"/>
              <a:t>exponential growth since </a:t>
            </a:r>
            <a:r>
              <a:rPr lang="en-SG" sz="2800" dirty="0" smtClean="0"/>
              <a:t>2007.</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Statistical </a:t>
            </a:r>
            <a:r>
              <a:rPr lang="en-US" dirty="0"/>
              <a:t>Review of World Energy - BP (2022)</a:t>
            </a:r>
          </a:p>
        </p:txBody>
      </p:sp>
      <p:cxnSp>
        <p:nvCxnSpPr>
          <p:cNvPr id="5" name="Straight Connector 4"/>
          <p:cNvCxnSpPr/>
          <p:nvPr/>
        </p:nvCxnSpPr>
        <p:spPr>
          <a:xfrm flipH="1">
            <a:off x="-317500" y="5937250"/>
            <a:ext cx="128714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193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5048</Words>
  <Application>Microsoft Office PowerPoint</Application>
  <PresentationFormat>Widescreen</PresentationFormat>
  <Paragraphs>691</Paragraphs>
  <Slides>67</Slides>
  <Notes>8</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Söhne</vt:lpstr>
      <vt:lpstr>Arial</vt:lpstr>
      <vt:lpstr>Calibri</vt:lpstr>
      <vt:lpstr>Tahoma</vt:lpstr>
      <vt:lpstr>Times New Roman</vt:lpstr>
      <vt:lpstr>Wingdings</vt:lpstr>
      <vt:lpstr>Financial_PitchDeck_MO-v6</vt:lpstr>
      <vt:lpstr>Colour Palette</vt:lpstr>
      <vt:lpstr>PowerPoint Presentation</vt:lpstr>
      <vt:lpstr>ABOUT US</vt:lpstr>
      <vt:lpstr>OBJECTIVE</vt:lpstr>
      <vt:lpstr>Limitations &amp; Assumptions?</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PowerPoint Presentation</vt:lpstr>
      <vt:lpstr>PowerPoint Presentation</vt:lpstr>
      <vt:lpstr>Wind Turbine Technology Trends</vt:lpstr>
      <vt:lpstr>Why Wind Power?</vt:lpstr>
      <vt:lpstr>Cost of Wind Turbines</vt:lpstr>
      <vt:lpstr>Installation Cost</vt:lpstr>
      <vt:lpstr>Installation Cost by Regions</vt:lpstr>
      <vt:lpstr>Operation and Maintenance Cost</vt:lpstr>
      <vt:lpstr>Cost and Value Comparison</vt:lpstr>
      <vt:lpstr>PowerPoint Presentation</vt:lpstr>
      <vt:lpstr>Growth Outlook for Wind in U.S.</vt:lpstr>
      <vt:lpstr>Growth Drivers of Wind Energy in U.S.</vt:lpstr>
      <vt:lpstr>Nearly 75% of the new wind capacity installed in 2021 is located in ERCOT, MISO and SPP, where the wind speeds are the highest within U.S.</vt:lpstr>
      <vt:lpstr>Nearly 75% of the new wind capacity installed in 2021 is located in ERCOT, MISO and SPP</vt:lpstr>
      <vt:lpstr>Wind penetration by energy market sub-regions</vt:lpstr>
      <vt:lpstr>Wind power capacity by states</vt:lpstr>
      <vt:lpstr>Location map from dataset</vt:lpstr>
      <vt:lpstr>Identifying Market Opportunities</vt:lpstr>
      <vt:lpstr>Capacity Factor of Wind Turbine Projects </vt:lpstr>
      <vt:lpstr>Capacity Factor by States</vt:lpstr>
      <vt:lpstr>EDA from dataset</vt:lpstr>
      <vt:lpstr>Partner Selection</vt:lpstr>
      <vt:lpstr>Clustering analysis of operator companies</vt:lpstr>
      <vt:lpstr>Justification for partner company</vt:lpstr>
      <vt:lpstr>Investment Plan</vt:lpstr>
      <vt:lpstr>Wind Power Producers in the US</vt:lpstr>
      <vt:lpstr>Power offtake arrangement for wind power</vt:lpstr>
      <vt:lpstr>Investment amount, duration and expected ROI</vt:lpstr>
      <vt:lpstr>Future Roadmap</vt:lpstr>
      <vt:lpstr>Point towards more projects with the partner company </vt:lpstr>
      <vt:lpstr>Opportunity in Offshore Wind Power</vt:lpstr>
      <vt:lpstr>Conclusion</vt:lpstr>
      <vt:lpstr>CONCLUSION</vt:lpstr>
      <vt:lpstr>PowerPoint Presentation</vt:lpstr>
      <vt:lpstr>APPENDIX</vt:lpstr>
      <vt:lpstr>AGENDA</vt:lpstr>
      <vt:lpstr>While energy generation from hydropower is increasing worldwide, it has been staying stagnant in US. The biggest opportunity in US actually comes from wind energy generation in US with exponential growth since 2007</vt:lpstr>
      <vt:lpstr>Global investments in renewable energy are largely focused on solar and wind. </vt:lpstr>
      <vt:lpstr>MORE SLIDE LAYOUTS</vt:lpstr>
      <vt:lpstr>SOLUTION</vt:lpstr>
      <vt:lpstr>PRODUCT PART 2</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FUNDING</vt:lpstr>
      <vt:lpstr>TESTIMONIALS</vt:lpstr>
      <vt:lpstr>CASE STUDY</vt:lpstr>
      <vt:lpstr>MOBILE VERSION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2023-03-21T09:27:32Z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